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4"/>
  </p:sldMasterIdLst>
  <p:notesMasterIdLst>
    <p:notesMasterId r:id="rId24"/>
  </p:notesMasterIdLst>
  <p:sldIdLst>
    <p:sldId id="256" r:id="rId5"/>
    <p:sldId id="270" r:id="rId6"/>
    <p:sldId id="280" r:id="rId7"/>
    <p:sldId id="257" r:id="rId8"/>
    <p:sldId id="276" r:id="rId9"/>
    <p:sldId id="279" r:id="rId10"/>
    <p:sldId id="267" r:id="rId11"/>
    <p:sldId id="258" r:id="rId12"/>
    <p:sldId id="274" r:id="rId13"/>
    <p:sldId id="261" r:id="rId14"/>
    <p:sldId id="275" r:id="rId15"/>
    <p:sldId id="271" r:id="rId16"/>
    <p:sldId id="262" r:id="rId17"/>
    <p:sldId id="272" r:id="rId18"/>
    <p:sldId id="263" r:id="rId19"/>
    <p:sldId id="273" r:id="rId20"/>
    <p:sldId id="281" r:id="rId21"/>
    <p:sldId id="282" r:id="rId22"/>
    <p:sldId id="265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76F6CC-C384-425C-B55E-FFD3F27ABE48}" v="89" dt="2020-01-03T20:41:25.200"/>
    <p1510:client id="{BD5EEF8D-F585-4383-B5D8-59E753F28C5C}" v="26" dt="2020-01-03T20:47:39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3.png"/><Relationship Id="rId6" Type="http://schemas.openxmlformats.org/officeDocument/2006/relationships/image" Target="../media/image10.svg"/><Relationship Id="rId5" Type="http://schemas.openxmlformats.org/officeDocument/2006/relationships/image" Target="../media/image15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32AB1A-25DD-42BA-ABD7-DC375B72F9F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11CB0C0-F8DF-40EE-8B9E-6197525D924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Check</a:t>
          </a:r>
          <a:r>
            <a:rPr lang="en-GB"/>
            <a:t> all features : Light, Temperature, Air Humidity</a:t>
          </a:r>
          <a:r>
            <a:rPr lang="en-GB">
              <a:latin typeface="Calibri Light" panose="020F0302020204030204"/>
            </a:rPr>
            <a:t> </a:t>
          </a:r>
          <a:endParaRPr lang="en-US"/>
        </a:p>
      </dgm:t>
    </dgm:pt>
    <dgm:pt modelId="{6F8AA4A0-49C6-4B89-B4EE-DE78B7B22858}" type="parTrans" cxnId="{226419AE-1487-4006-9B81-A7162D762139}">
      <dgm:prSet/>
      <dgm:spPr/>
      <dgm:t>
        <a:bodyPr/>
        <a:lstStyle/>
        <a:p>
          <a:endParaRPr lang="en-US"/>
        </a:p>
      </dgm:t>
    </dgm:pt>
    <dgm:pt modelId="{F9D980E5-20E4-4DE4-84B6-D610976421F6}" type="sibTrans" cxnId="{226419AE-1487-4006-9B81-A7162D76213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DA2F6B69-EA97-41D5-956A-7AB2EF6361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Adjust </a:t>
          </a:r>
          <a:r>
            <a:rPr lang="en-GB" b="1">
              <a:latin typeface="Calibri Light" panose="020F0302020204030204"/>
            </a:rPr>
            <a:t>them</a:t>
          </a:r>
          <a:r>
            <a:rPr lang="en-GB">
              <a:latin typeface="Calibri Light" panose="020F0302020204030204"/>
            </a:rPr>
            <a:t> </a:t>
          </a:r>
          <a:endParaRPr lang="en-US"/>
        </a:p>
      </dgm:t>
    </dgm:pt>
    <dgm:pt modelId="{3232E1FC-F9C2-476D-8459-89A229D91947}" type="parTrans" cxnId="{E2E5729E-FBC1-4D38-A5D2-9BF69D0B168C}">
      <dgm:prSet/>
      <dgm:spPr/>
      <dgm:t>
        <a:bodyPr/>
        <a:lstStyle/>
        <a:p>
          <a:endParaRPr lang="en-US"/>
        </a:p>
      </dgm:t>
    </dgm:pt>
    <dgm:pt modelId="{DC44AE2B-5C82-44B9-B85C-31F29E3460D8}" type="sibTrans" cxnId="{E2E5729E-FBC1-4D38-A5D2-9BF69D0B168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E257610-63CD-439F-B57E-A52EE0F92ED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>
              <a:latin typeface="Calibri Light" panose="020F0302020204030204"/>
            </a:rPr>
            <a:t>Send alerts when the system is </a:t>
          </a:r>
          <a:r>
            <a:rPr lang="en-GB" b="0">
              <a:latin typeface="Calibri Light" panose="020F0302020204030204"/>
            </a:rPr>
            <a:t>out</a:t>
          </a:r>
          <a:r>
            <a:rPr lang="en-GB">
              <a:latin typeface="Calibri Light" panose="020F0302020204030204"/>
            </a:rPr>
            <a:t> of limits </a:t>
          </a:r>
          <a:endParaRPr lang="en-GB" b="1">
            <a:latin typeface="Calibri Light" panose="020F0302020204030204"/>
          </a:endParaRPr>
        </a:p>
      </dgm:t>
    </dgm:pt>
    <dgm:pt modelId="{3593E4A2-8ED2-4A7D-AE2B-3C4117DEF941}" type="parTrans" cxnId="{1EDE98E8-79E8-4719-AE09-C1962261BF13}">
      <dgm:prSet/>
      <dgm:spPr/>
      <dgm:t>
        <a:bodyPr/>
        <a:lstStyle/>
        <a:p>
          <a:endParaRPr lang="en-US"/>
        </a:p>
      </dgm:t>
    </dgm:pt>
    <dgm:pt modelId="{ED223767-93B7-4786-A444-58807E94432C}" type="sibTrans" cxnId="{1EDE98E8-79E8-4719-AE09-C1962261BF1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08C3C10-3DBA-4B68-9936-E85E56BA3AAF}">
      <dgm:prSet phldr="0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>
              <a:latin typeface="Calibri Light" panose="020F0302020204030204"/>
            </a:rPr>
            <a:t>Send a</a:t>
          </a:r>
          <a:r>
            <a:rPr lang="en-GB" b="1"/>
            <a:t> </a:t>
          </a:r>
          <a:r>
            <a:rPr lang="en-GB">
              <a:latin typeface="Calibri Light" panose="020F0302020204030204"/>
            </a:rPr>
            <a:t>weekly report</a:t>
          </a:r>
          <a:r>
            <a:rPr lang="en-GB"/>
            <a:t> </a:t>
          </a:r>
        </a:p>
      </dgm:t>
    </dgm:pt>
    <dgm:pt modelId="{08A0B492-0379-47B2-BDD8-A12069192FAE}" type="parTrans" cxnId="{E6341A57-41B8-45B3-AC03-EDE3BD8DD6D1}">
      <dgm:prSet/>
      <dgm:spPr/>
    </dgm:pt>
    <dgm:pt modelId="{E6EC2250-A824-4E6B-B675-71E871FC830F}" type="sibTrans" cxnId="{E6341A57-41B8-45B3-AC03-EDE3BD8DD6D1}">
      <dgm:prSet/>
      <dgm:spPr/>
    </dgm:pt>
    <dgm:pt modelId="{435200FE-6BC8-42BE-AB5B-D5C3399B49D1}" type="pres">
      <dgm:prSet presAssocID="{C332AB1A-25DD-42BA-ABD7-DC375B72F9F2}" presName="root" presStyleCnt="0">
        <dgm:presLayoutVars>
          <dgm:dir/>
          <dgm:resizeHandles val="exact"/>
        </dgm:presLayoutVars>
      </dgm:prSet>
      <dgm:spPr/>
    </dgm:pt>
    <dgm:pt modelId="{E533AD04-D42D-46E1-B85A-15F3BADF5324}" type="pres">
      <dgm:prSet presAssocID="{711CB0C0-F8DF-40EE-8B9E-6197525D924F}" presName="compNode" presStyleCnt="0"/>
      <dgm:spPr/>
    </dgm:pt>
    <dgm:pt modelId="{73E87B7D-5FF2-434E-BD8D-17D87F74ADA1}" type="pres">
      <dgm:prSet presAssocID="{711CB0C0-F8DF-40EE-8B9E-6197525D924F}" presName="iconBgRect" presStyleLbl="bgShp" presStyleIdx="0" presStyleCnt="4"/>
      <dgm:spPr/>
    </dgm:pt>
    <dgm:pt modelId="{F3202BA1-EB0C-4DFB-A891-A5DA84766691}" type="pres">
      <dgm:prSet presAssocID="{711CB0C0-F8DF-40EE-8B9E-6197525D924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C65683CC-CF20-46AD-8354-81BA385F67EA}" type="pres">
      <dgm:prSet presAssocID="{711CB0C0-F8DF-40EE-8B9E-6197525D924F}" presName="spaceRect" presStyleCnt="0"/>
      <dgm:spPr/>
    </dgm:pt>
    <dgm:pt modelId="{679AE0B5-A6AA-4E02-9E6A-04D95DD0C1CE}" type="pres">
      <dgm:prSet presAssocID="{711CB0C0-F8DF-40EE-8B9E-6197525D924F}" presName="textRect" presStyleLbl="revTx" presStyleIdx="0" presStyleCnt="4">
        <dgm:presLayoutVars>
          <dgm:chMax val="1"/>
          <dgm:chPref val="1"/>
        </dgm:presLayoutVars>
      </dgm:prSet>
      <dgm:spPr/>
    </dgm:pt>
    <dgm:pt modelId="{0C799A64-8637-4136-92CF-440C1F693A52}" type="pres">
      <dgm:prSet presAssocID="{F9D980E5-20E4-4DE4-84B6-D610976421F6}" presName="sibTrans" presStyleCnt="0"/>
      <dgm:spPr/>
    </dgm:pt>
    <dgm:pt modelId="{88512194-2C3B-42A2-856C-C1D0003FC718}" type="pres">
      <dgm:prSet presAssocID="{DA2F6B69-EA97-41D5-956A-7AB2EF6361DD}" presName="compNode" presStyleCnt="0"/>
      <dgm:spPr/>
    </dgm:pt>
    <dgm:pt modelId="{34A332E0-2788-47CB-B627-132E685FFCA2}" type="pres">
      <dgm:prSet presAssocID="{DA2F6B69-EA97-41D5-956A-7AB2EF6361DD}" presName="iconBgRect" presStyleLbl="bgShp" presStyleIdx="1" presStyleCnt="4"/>
      <dgm:spPr/>
    </dgm:pt>
    <dgm:pt modelId="{46BDA7A4-5A8B-4D23-980A-0481868E2787}" type="pres">
      <dgm:prSet presAssocID="{DA2F6B69-EA97-41D5-956A-7AB2EF6361D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3DB5A595-EAE5-4B01-9B94-7CDED047C127}" type="pres">
      <dgm:prSet presAssocID="{DA2F6B69-EA97-41D5-956A-7AB2EF6361DD}" presName="spaceRect" presStyleCnt="0"/>
      <dgm:spPr/>
    </dgm:pt>
    <dgm:pt modelId="{275A55A2-810E-4E41-A401-674A72D11CEC}" type="pres">
      <dgm:prSet presAssocID="{DA2F6B69-EA97-41D5-956A-7AB2EF6361DD}" presName="textRect" presStyleLbl="revTx" presStyleIdx="1" presStyleCnt="4">
        <dgm:presLayoutVars>
          <dgm:chMax val="1"/>
          <dgm:chPref val="1"/>
        </dgm:presLayoutVars>
      </dgm:prSet>
      <dgm:spPr/>
    </dgm:pt>
    <dgm:pt modelId="{23FA877C-DA94-4990-B513-BFDE7F86AB9E}" type="pres">
      <dgm:prSet presAssocID="{DC44AE2B-5C82-44B9-B85C-31F29E3460D8}" presName="sibTrans" presStyleCnt="0"/>
      <dgm:spPr/>
    </dgm:pt>
    <dgm:pt modelId="{68F4F426-EAC6-4706-B644-F347D975982C}" type="pres">
      <dgm:prSet presAssocID="{8E257610-63CD-439F-B57E-A52EE0F92EDF}" presName="compNode" presStyleCnt="0"/>
      <dgm:spPr/>
    </dgm:pt>
    <dgm:pt modelId="{DD81A402-56A3-438C-80BD-E07B743E7171}" type="pres">
      <dgm:prSet presAssocID="{8E257610-63CD-439F-B57E-A52EE0F92EDF}" presName="iconBgRect" presStyleLbl="bgShp" presStyleIdx="2" presStyleCnt="4"/>
      <dgm:spPr/>
    </dgm:pt>
    <dgm:pt modelId="{10F2A120-0B1C-44D9-B2D8-D32B044EB430}" type="pres">
      <dgm:prSet presAssocID="{8E257610-63CD-439F-B57E-A52EE0F92ED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iren"/>
        </a:ext>
      </dgm:extLst>
    </dgm:pt>
    <dgm:pt modelId="{4FA51BE3-E6E0-4E3E-8740-D3C717491C35}" type="pres">
      <dgm:prSet presAssocID="{8E257610-63CD-439F-B57E-A52EE0F92EDF}" presName="spaceRect" presStyleCnt="0"/>
      <dgm:spPr/>
    </dgm:pt>
    <dgm:pt modelId="{FAA46595-211F-4887-A0E4-52C9194F00EF}" type="pres">
      <dgm:prSet presAssocID="{8E257610-63CD-439F-B57E-A52EE0F92EDF}" presName="textRect" presStyleLbl="revTx" presStyleIdx="2" presStyleCnt="4">
        <dgm:presLayoutVars>
          <dgm:chMax val="1"/>
          <dgm:chPref val="1"/>
        </dgm:presLayoutVars>
      </dgm:prSet>
      <dgm:spPr/>
    </dgm:pt>
    <dgm:pt modelId="{1B6D39A4-AB8E-4F25-99BC-68FB20999A90}" type="pres">
      <dgm:prSet presAssocID="{ED223767-93B7-4786-A444-58807E94432C}" presName="sibTrans" presStyleCnt="0"/>
      <dgm:spPr/>
    </dgm:pt>
    <dgm:pt modelId="{79F6C217-4241-46CC-879D-01A23E7F8130}" type="pres">
      <dgm:prSet presAssocID="{C08C3C10-3DBA-4B68-9936-E85E56BA3AAF}" presName="compNode" presStyleCnt="0"/>
      <dgm:spPr/>
    </dgm:pt>
    <dgm:pt modelId="{9C033541-F3C6-43B4-8D8D-EC7DAAF5ED9C}" type="pres">
      <dgm:prSet presAssocID="{C08C3C10-3DBA-4B68-9936-E85E56BA3AAF}" presName="iconBgRect" presStyleLbl="bgShp" presStyleIdx="3" presStyleCnt="4"/>
      <dgm:spPr/>
    </dgm:pt>
    <dgm:pt modelId="{04FC14AC-C1E2-4A55-BB1A-09C85AD7270A}" type="pres">
      <dgm:prSet presAssocID="{C08C3C10-3DBA-4B68-9936-E85E56BA3AA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nvelope"/>
        </a:ext>
      </dgm:extLst>
    </dgm:pt>
    <dgm:pt modelId="{14881440-A6F9-4C74-841D-F96A98E91BD8}" type="pres">
      <dgm:prSet presAssocID="{C08C3C10-3DBA-4B68-9936-E85E56BA3AAF}" presName="spaceRect" presStyleCnt="0"/>
      <dgm:spPr/>
    </dgm:pt>
    <dgm:pt modelId="{54060EF5-2E60-406C-B9F6-3AA67716AC38}" type="pres">
      <dgm:prSet presAssocID="{C08C3C10-3DBA-4B68-9936-E85E56BA3AA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2D9A20E-9D31-434C-8396-8A3C73433C45}" type="presOf" srcId="{C08C3C10-3DBA-4B68-9936-E85E56BA3AAF}" destId="{54060EF5-2E60-406C-B9F6-3AA67716AC38}" srcOrd="0" destOrd="0" presId="urn:microsoft.com/office/officeart/2018/5/layout/IconCircleLabelList"/>
    <dgm:cxn modelId="{EE51E13F-6F1B-4B20-BDBF-58EEFE5D5589}" type="presOf" srcId="{DA2F6B69-EA97-41D5-956A-7AB2EF6361DD}" destId="{275A55A2-810E-4E41-A401-674A72D11CEC}" srcOrd="0" destOrd="0" presId="urn:microsoft.com/office/officeart/2018/5/layout/IconCircleLabelList"/>
    <dgm:cxn modelId="{E6341A57-41B8-45B3-AC03-EDE3BD8DD6D1}" srcId="{C332AB1A-25DD-42BA-ABD7-DC375B72F9F2}" destId="{C08C3C10-3DBA-4B68-9936-E85E56BA3AAF}" srcOrd="3" destOrd="0" parTransId="{08A0B492-0379-47B2-BDD8-A12069192FAE}" sibTransId="{E6EC2250-A824-4E6B-B675-71E871FC830F}"/>
    <dgm:cxn modelId="{E2E5729E-FBC1-4D38-A5D2-9BF69D0B168C}" srcId="{C332AB1A-25DD-42BA-ABD7-DC375B72F9F2}" destId="{DA2F6B69-EA97-41D5-956A-7AB2EF6361DD}" srcOrd="1" destOrd="0" parTransId="{3232E1FC-F9C2-476D-8459-89A229D91947}" sibTransId="{DC44AE2B-5C82-44B9-B85C-31F29E3460D8}"/>
    <dgm:cxn modelId="{F40AB9A0-FB56-4D30-98DE-4DC7C0FE4B1D}" type="presOf" srcId="{8E257610-63CD-439F-B57E-A52EE0F92EDF}" destId="{FAA46595-211F-4887-A0E4-52C9194F00EF}" srcOrd="0" destOrd="0" presId="urn:microsoft.com/office/officeart/2018/5/layout/IconCircleLabelList"/>
    <dgm:cxn modelId="{226419AE-1487-4006-9B81-A7162D762139}" srcId="{C332AB1A-25DD-42BA-ABD7-DC375B72F9F2}" destId="{711CB0C0-F8DF-40EE-8B9E-6197525D924F}" srcOrd="0" destOrd="0" parTransId="{6F8AA4A0-49C6-4B89-B4EE-DE78B7B22858}" sibTransId="{F9D980E5-20E4-4DE4-84B6-D610976421F6}"/>
    <dgm:cxn modelId="{16E4FDC6-6573-4BAA-97ED-B15F3593B5F7}" type="presOf" srcId="{C332AB1A-25DD-42BA-ABD7-DC375B72F9F2}" destId="{435200FE-6BC8-42BE-AB5B-D5C3399B49D1}" srcOrd="0" destOrd="0" presId="urn:microsoft.com/office/officeart/2018/5/layout/IconCircleLabelList"/>
    <dgm:cxn modelId="{D9BC3FE4-1286-4E58-933E-60235B919DBD}" type="presOf" srcId="{711CB0C0-F8DF-40EE-8B9E-6197525D924F}" destId="{679AE0B5-A6AA-4E02-9E6A-04D95DD0C1CE}" srcOrd="0" destOrd="0" presId="urn:microsoft.com/office/officeart/2018/5/layout/IconCircleLabelList"/>
    <dgm:cxn modelId="{1EDE98E8-79E8-4719-AE09-C1962261BF13}" srcId="{C332AB1A-25DD-42BA-ABD7-DC375B72F9F2}" destId="{8E257610-63CD-439F-B57E-A52EE0F92EDF}" srcOrd="2" destOrd="0" parTransId="{3593E4A2-8ED2-4A7D-AE2B-3C4117DEF941}" sibTransId="{ED223767-93B7-4786-A444-58807E94432C}"/>
    <dgm:cxn modelId="{D273E5EA-E6D8-4DA0-A656-4CC87B464AB1}" type="presParOf" srcId="{435200FE-6BC8-42BE-AB5B-D5C3399B49D1}" destId="{E533AD04-D42D-46E1-B85A-15F3BADF5324}" srcOrd="0" destOrd="0" presId="urn:microsoft.com/office/officeart/2018/5/layout/IconCircleLabelList"/>
    <dgm:cxn modelId="{50343839-DF1A-427C-AA6C-BEBF736F1680}" type="presParOf" srcId="{E533AD04-D42D-46E1-B85A-15F3BADF5324}" destId="{73E87B7D-5FF2-434E-BD8D-17D87F74ADA1}" srcOrd="0" destOrd="0" presId="urn:microsoft.com/office/officeart/2018/5/layout/IconCircleLabelList"/>
    <dgm:cxn modelId="{419DB934-A227-4655-8B50-F8D20E1A1C84}" type="presParOf" srcId="{E533AD04-D42D-46E1-B85A-15F3BADF5324}" destId="{F3202BA1-EB0C-4DFB-A891-A5DA84766691}" srcOrd="1" destOrd="0" presId="urn:microsoft.com/office/officeart/2018/5/layout/IconCircleLabelList"/>
    <dgm:cxn modelId="{17D65F39-B42A-469C-BA66-7FD0E4072EEC}" type="presParOf" srcId="{E533AD04-D42D-46E1-B85A-15F3BADF5324}" destId="{C65683CC-CF20-46AD-8354-81BA385F67EA}" srcOrd="2" destOrd="0" presId="urn:microsoft.com/office/officeart/2018/5/layout/IconCircleLabelList"/>
    <dgm:cxn modelId="{DDC546F8-729A-4A36-BE78-0BAF7BF07E63}" type="presParOf" srcId="{E533AD04-D42D-46E1-B85A-15F3BADF5324}" destId="{679AE0B5-A6AA-4E02-9E6A-04D95DD0C1CE}" srcOrd="3" destOrd="0" presId="urn:microsoft.com/office/officeart/2018/5/layout/IconCircleLabelList"/>
    <dgm:cxn modelId="{5D24CBDA-494F-436C-ABBC-12AFFF36DE4D}" type="presParOf" srcId="{435200FE-6BC8-42BE-AB5B-D5C3399B49D1}" destId="{0C799A64-8637-4136-92CF-440C1F693A52}" srcOrd="1" destOrd="0" presId="urn:microsoft.com/office/officeart/2018/5/layout/IconCircleLabelList"/>
    <dgm:cxn modelId="{B424FCA1-DB5B-4955-A824-B0440FA60B7A}" type="presParOf" srcId="{435200FE-6BC8-42BE-AB5B-D5C3399B49D1}" destId="{88512194-2C3B-42A2-856C-C1D0003FC718}" srcOrd="2" destOrd="0" presId="urn:microsoft.com/office/officeart/2018/5/layout/IconCircleLabelList"/>
    <dgm:cxn modelId="{D13CE1FC-3451-4501-B60D-B758D088B3FE}" type="presParOf" srcId="{88512194-2C3B-42A2-856C-C1D0003FC718}" destId="{34A332E0-2788-47CB-B627-132E685FFCA2}" srcOrd="0" destOrd="0" presId="urn:microsoft.com/office/officeart/2018/5/layout/IconCircleLabelList"/>
    <dgm:cxn modelId="{F84C6D04-F490-46D0-A0D5-37C7CFD245E0}" type="presParOf" srcId="{88512194-2C3B-42A2-856C-C1D0003FC718}" destId="{46BDA7A4-5A8B-4D23-980A-0481868E2787}" srcOrd="1" destOrd="0" presId="urn:microsoft.com/office/officeart/2018/5/layout/IconCircleLabelList"/>
    <dgm:cxn modelId="{EC7CB3D4-93CF-4A0D-A104-01D968150FC3}" type="presParOf" srcId="{88512194-2C3B-42A2-856C-C1D0003FC718}" destId="{3DB5A595-EAE5-4B01-9B94-7CDED047C127}" srcOrd="2" destOrd="0" presId="urn:microsoft.com/office/officeart/2018/5/layout/IconCircleLabelList"/>
    <dgm:cxn modelId="{F29DBCC8-9DDA-46F8-9ABE-F085745447DB}" type="presParOf" srcId="{88512194-2C3B-42A2-856C-C1D0003FC718}" destId="{275A55A2-810E-4E41-A401-674A72D11CEC}" srcOrd="3" destOrd="0" presId="urn:microsoft.com/office/officeart/2018/5/layout/IconCircleLabelList"/>
    <dgm:cxn modelId="{FFC5CC88-192B-46D2-A159-C81890CB2438}" type="presParOf" srcId="{435200FE-6BC8-42BE-AB5B-D5C3399B49D1}" destId="{23FA877C-DA94-4990-B513-BFDE7F86AB9E}" srcOrd="3" destOrd="0" presId="urn:microsoft.com/office/officeart/2018/5/layout/IconCircleLabelList"/>
    <dgm:cxn modelId="{4615F75F-A4E1-494F-B0F3-FFA0FE178B5E}" type="presParOf" srcId="{435200FE-6BC8-42BE-AB5B-D5C3399B49D1}" destId="{68F4F426-EAC6-4706-B644-F347D975982C}" srcOrd="4" destOrd="0" presId="urn:microsoft.com/office/officeart/2018/5/layout/IconCircleLabelList"/>
    <dgm:cxn modelId="{BBC48C92-8C4D-4306-BF4A-4EDE30F09D0A}" type="presParOf" srcId="{68F4F426-EAC6-4706-B644-F347D975982C}" destId="{DD81A402-56A3-438C-80BD-E07B743E7171}" srcOrd="0" destOrd="0" presId="urn:microsoft.com/office/officeart/2018/5/layout/IconCircleLabelList"/>
    <dgm:cxn modelId="{E0463AAB-A061-4C9D-B10C-606B406D430A}" type="presParOf" srcId="{68F4F426-EAC6-4706-B644-F347D975982C}" destId="{10F2A120-0B1C-44D9-B2D8-D32B044EB430}" srcOrd="1" destOrd="0" presId="urn:microsoft.com/office/officeart/2018/5/layout/IconCircleLabelList"/>
    <dgm:cxn modelId="{EFE2FCF8-DE05-4FC7-BAC8-15AD7AAA2A22}" type="presParOf" srcId="{68F4F426-EAC6-4706-B644-F347D975982C}" destId="{4FA51BE3-E6E0-4E3E-8740-D3C717491C35}" srcOrd="2" destOrd="0" presId="urn:microsoft.com/office/officeart/2018/5/layout/IconCircleLabelList"/>
    <dgm:cxn modelId="{CA9C9A25-0506-4278-B6A4-602B80211425}" type="presParOf" srcId="{68F4F426-EAC6-4706-B644-F347D975982C}" destId="{FAA46595-211F-4887-A0E4-52C9194F00EF}" srcOrd="3" destOrd="0" presId="urn:microsoft.com/office/officeart/2018/5/layout/IconCircleLabelList"/>
    <dgm:cxn modelId="{10E69CE3-BE83-42C2-BBC7-0AD2CC4148A4}" type="presParOf" srcId="{435200FE-6BC8-42BE-AB5B-D5C3399B49D1}" destId="{1B6D39A4-AB8E-4F25-99BC-68FB20999A90}" srcOrd="5" destOrd="0" presId="urn:microsoft.com/office/officeart/2018/5/layout/IconCircleLabelList"/>
    <dgm:cxn modelId="{E8CAF580-E86A-4B60-A99A-76529BF1312D}" type="presParOf" srcId="{435200FE-6BC8-42BE-AB5B-D5C3399B49D1}" destId="{79F6C217-4241-46CC-879D-01A23E7F8130}" srcOrd="6" destOrd="0" presId="urn:microsoft.com/office/officeart/2018/5/layout/IconCircleLabelList"/>
    <dgm:cxn modelId="{E1744C53-DDC6-472A-9FB2-46556DD2E82F}" type="presParOf" srcId="{79F6C217-4241-46CC-879D-01A23E7F8130}" destId="{9C033541-F3C6-43B4-8D8D-EC7DAAF5ED9C}" srcOrd="0" destOrd="0" presId="urn:microsoft.com/office/officeart/2018/5/layout/IconCircleLabelList"/>
    <dgm:cxn modelId="{AFA1A450-3B66-4381-BC0A-4A53B4E7FF77}" type="presParOf" srcId="{79F6C217-4241-46CC-879D-01A23E7F8130}" destId="{04FC14AC-C1E2-4A55-BB1A-09C85AD7270A}" srcOrd="1" destOrd="0" presId="urn:microsoft.com/office/officeart/2018/5/layout/IconCircleLabelList"/>
    <dgm:cxn modelId="{30F59E8E-D290-4F98-A786-B10B9ED1E294}" type="presParOf" srcId="{79F6C217-4241-46CC-879D-01A23E7F8130}" destId="{14881440-A6F9-4C74-841D-F96A98E91BD8}" srcOrd="2" destOrd="0" presId="urn:microsoft.com/office/officeart/2018/5/layout/IconCircleLabelList"/>
    <dgm:cxn modelId="{75FB8ADE-B47B-45EA-A985-2026842D7381}" type="presParOf" srcId="{79F6C217-4241-46CC-879D-01A23E7F8130}" destId="{54060EF5-2E60-406C-B9F6-3AA67716AC3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E87B7D-5FF2-434E-BD8D-17D87F74ADA1}">
      <dsp:nvSpPr>
        <dsp:cNvPr id="0" name=""/>
        <dsp:cNvSpPr/>
      </dsp:nvSpPr>
      <dsp:spPr>
        <a:xfrm>
          <a:off x="774129" y="709809"/>
          <a:ext cx="1255425" cy="12554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202BA1-EB0C-4DFB-A891-A5DA84766691}">
      <dsp:nvSpPr>
        <dsp:cNvPr id="0" name=""/>
        <dsp:cNvSpPr/>
      </dsp:nvSpPr>
      <dsp:spPr>
        <a:xfrm>
          <a:off x="1041679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AE0B5-A6AA-4E02-9E6A-04D95DD0C1CE}">
      <dsp:nvSpPr>
        <dsp:cNvPr id="0" name=""/>
        <dsp:cNvSpPr/>
      </dsp:nvSpPr>
      <dsp:spPr>
        <a:xfrm>
          <a:off x="372805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1" kern="1200"/>
            <a:t>Check</a:t>
          </a:r>
          <a:r>
            <a:rPr lang="en-GB" sz="1500" kern="1200"/>
            <a:t> all features : Light, Temperature, Air Humidity</a:t>
          </a:r>
          <a:r>
            <a:rPr lang="en-GB" sz="1500" kern="1200">
              <a:latin typeface="Calibri Light" panose="020F0302020204030204"/>
            </a:rPr>
            <a:t> </a:t>
          </a:r>
          <a:endParaRPr lang="en-US" sz="1500" kern="1200"/>
        </a:p>
      </dsp:txBody>
      <dsp:txXfrm>
        <a:off x="372805" y="2356270"/>
        <a:ext cx="2058075" cy="720000"/>
      </dsp:txXfrm>
    </dsp:sp>
    <dsp:sp modelId="{34A332E0-2788-47CB-B627-132E685FFCA2}">
      <dsp:nvSpPr>
        <dsp:cNvPr id="0" name=""/>
        <dsp:cNvSpPr/>
      </dsp:nvSpPr>
      <dsp:spPr>
        <a:xfrm>
          <a:off x="3192368" y="709809"/>
          <a:ext cx="1255425" cy="12554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BDA7A4-5A8B-4D23-980A-0481868E2787}">
      <dsp:nvSpPr>
        <dsp:cNvPr id="0" name=""/>
        <dsp:cNvSpPr/>
      </dsp:nvSpPr>
      <dsp:spPr>
        <a:xfrm>
          <a:off x="3459917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A55A2-810E-4E41-A401-674A72D11CEC}">
      <dsp:nvSpPr>
        <dsp:cNvPr id="0" name=""/>
        <dsp:cNvSpPr/>
      </dsp:nvSpPr>
      <dsp:spPr>
        <a:xfrm>
          <a:off x="2791043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1" kern="1200"/>
            <a:t>Adjust </a:t>
          </a:r>
          <a:r>
            <a:rPr lang="en-GB" sz="1500" b="1" kern="1200">
              <a:latin typeface="Calibri Light" panose="020F0302020204030204"/>
            </a:rPr>
            <a:t>them</a:t>
          </a:r>
          <a:r>
            <a:rPr lang="en-GB" sz="1500" kern="1200">
              <a:latin typeface="Calibri Light" panose="020F0302020204030204"/>
            </a:rPr>
            <a:t> </a:t>
          </a:r>
          <a:endParaRPr lang="en-US" sz="1500" kern="1200"/>
        </a:p>
      </dsp:txBody>
      <dsp:txXfrm>
        <a:off x="2791043" y="2356270"/>
        <a:ext cx="2058075" cy="720000"/>
      </dsp:txXfrm>
    </dsp:sp>
    <dsp:sp modelId="{DD81A402-56A3-438C-80BD-E07B743E7171}">
      <dsp:nvSpPr>
        <dsp:cNvPr id="0" name=""/>
        <dsp:cNvSpPr/>
      </dsp:nvSpPr>
      <dsp:spPr>
        <a:xfrm>
          <a:off x="5610606" y="709809"/>
          <a:ext cx="1255425" cy="12554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F2A120-0B1C-44D9-B2D8-D32B044EB430}">
      <dsp:nvSpPr>
        <dsp:cNvPr id="0" name=""/>
        <dsp:cNvSpPr/>
      </dsp:nvSpPr>
      <dsp:spPr>
        <a:xfrm>
          <a:off x="5878155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A46595-211F-4887-A0E4-52C9194F00EF}">
      <dsp:nvSpPr>
        <dsp:cNvPr id="0" name=""/>
        <dsp:cNvSpPr/>
      </dsp:nvSpPr>
      <dsp:spPr>
        <a:xfrm>
          <a:off x="5209281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1" kern="1200">
              <a:latin typeface="Calibri Light" panose="020F0302020204030204"/>
            </a:rPr>
            <a:t>Send alerts when the system is </a:t>
          </a:r>
          <a:r>
            <a:rPr lang="en-GB" sz="1500" b="0" kern="1200">
              <a:latin typeface="Calibri Light" panose="020F0302020204030204"/>
            </a:rPr>
            <a:t>out</a:t>
          </a:r>
          <a:r>
            <a:rPr lang="en-GB" sz="1500" kern="1200">
              <a:latin typeface="Calibri Light" panose="020F0302020204030204"/>
            </a:rPr>
            <a:t> of limits </a:t>
          </a:r>
          <a:endParaRPr lang="en-GB" sz="1500" b="1" kern="1200">
            <a:latin typeface="Calibri Light" panose="020F0302020204030204"/>
          </a:endParaRPr>
        </a:p>
      </dsp:txBody>
      <dsp:txXfrm>
        <a:off x="5209281" y="2356270"/>
        <a:ext cx="2058075" cy="720000"/>
      </dsp:txXfrm>
    </dsp:sp>
    <dsp:sp modelId="{9C033541-F3C6-43B4-8D8D-EC7DAAF5ED9C}">
      <dsp:nvSpPr>
        <dsp:cNvPr id="0" name=""/>
        <dsp:cNvSpPr/>
      </dsp:nvSpPr>
      <dsp:spPr>
        <a:xfrm>
          <a:off x="8028844" y="709809"/>
          <a:ext cx="1255425" cy="12554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FC14AC-C1E2-4A55-BB1A-09C85AD7270A}">
      <dsp:nvSpPr>
        <dsp:cNvPr id="0" name=""/>
        <dsp:cNvSpPr/>
      </dsp:nvSpPr>
      <dsp:spPr>
        <a:xfrm>
          <a:off x="8296394" y="977359"/>
          <a:ext cx="720326" cy="720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60EF5-2E60-406C-B9F6-3AA67716AC38}">
      <dsp:nvSpPr>
        <dsp:cNvPr id="0" name=""/>
        <dsp:cNvSpPr/>
      </dsp:nvSpPr>
      <dsp:spPr>
        <a:xfrm>
          <a:off x="7627519" y="2356270"/>
          <a:ext cx="205807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500" b="1" kern="1200">
              <a:latin typeface="Calibri Light" panose="020F0302020204030204"/>
            </a:rPr>
            <a:t>Send a</a:t>
          </a:r>
          <a:r>
            <a:rPr lang="en-GB" sz="1500" b="1" kern="1200"/>
            <a:t> </a:t>
          </a:r>
          <a:r>
            <a:rPr lang="en-GB" sz="1500" kern="1200">
              <a:latin typeface="Calibri Light" panose="020F0302020204030204"/>
            </a:rPr>
            <a:t>weekly report</a:t>
          </a:r>
          <a:r>
            <a:rPr lang="en-GB" sz="1500" kern="1200"/>
            <a:t> </a:t>
          </a:r>
        </a:p>
      </dsp:txBody>
      <dsp:txXfrm>
        <a:off x="7627519" y="2356270"/>
        <a:ext cx="205807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64962C-4215-4198-BE5B-AA1F56B183D9}" type="datetimeFigureOut">
              <a:rPr lang="fr-FR" smtClean="0"/>
              <a:t>04/01/2020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094579-C8DB-44BF-95A2-6882EB0570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412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GB"/>
              <a:t>Check all features : Light, Temperature, Air Humidity : 7d/7 and 24h/24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Adjust all features 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Receive Alert Message if we are outside limits of our system  (too warm, too dark, ….).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GB"/>
              <a:t>Receive by email a Report (each week), with : recap of Alert messages ; Middle Light, T° and Humidity of the day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3094579-C8DB-44BF-95A2-6882EB0570C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6680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61044-7BFE-4AB6-B76C-0BDB8B144E84}" type="datetime1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793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2A903-F847-4D62-9D8A-A54E17F76C37}" type="datetime1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528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9091B-4770-42A7-9238-CE5D365F3482}" type="datetime1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61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A93B0-0B56-46AC-A9A5-1A39B330AAC1}" type="datetime1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525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E7C29F-92F6-4967-ADE8-1349432789D1}" type="datetime1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5614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C612BF-EFBA-4F7A-8058-D36CA4063027}" type="datetime1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842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91382-54FC-4DDA-A4FC-00F27C5BEC94}" type="datetime1">
              <a:rPr lang="en-US" smtClean="0"/>
              <a:t>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555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3BB9B-802B-49F0-BA69-84AF9DC8D3F4}" type="datetime1">
              <a:rPr lang="en-US" smtClean="0"/>
              <a:t>1/4/2020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61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BE5DB8-4766-412A-8328-E37EF4B300B3}" type="datetime1">
              <a:rPr lang="en-US" smtClean="0"/>
              <a:t>1/4/2020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51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1E775228-5182-406A-AAE1-34AA11618BE5}" type="datetime1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1244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E63C42-8EF2-4D5F-8C27-82674E2F9675}" type="datetime1">
              <a:rPr lang="en-US" smtClean="0"/>
              <a:t>1/4/2020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79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4B47EB8-79A3-4168-907E-1C53FAC5F77C}" type="datetime1">
              <a:rPr lang="en-US" smtClean="0"/>
              <a:t>1/4/2020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737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4" descr="Une image contenant serre, train, bâtiment, pont&#10;&#10;Description générée avec un niveau de confiance très élevé">
            <a:extLst>
              <a:ext uri="{FF2B5EF4-FFF2-40B4-BE49-F238E27FC236}">
                <a16:creationId xmlns:a16="http://schemas.microsoft.com/office/drawing/2014/main" id="{F3C9DABD-724A-4BD3-9124-8129BDA9C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1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04C4AFD-6679-4DE1-A14D-2E95866B31B0}"/>
              </a:ext>
            </a:extLst>
          </p:cNvPr>
          <p:cNvSpPr txBox="1"/>
          <p:nvPr/>
        </p:nvSpPr>
        <p:spPr>
          <a:xfrm>
            <a:off x="2690893" y="4537449"/>
            <a:ext cx="7039883" cy="1645920"/>
          </a:xfrm>
          <a:prstGeom prst="rect">
            <a:avLst/>
          </a:prstGeom>
          <a:solidFill>
            <a:schemeClr val="accent2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spc="-120">
                <a:latin typeface="+mj-lt"/>
                <a:ea typeface="+mj-ea"/>
                <a:cs typeface="+mj-cs"/>
              </a:rPr>
              <a:t>Automated Green House </a:t>
            </a:r>
          </a:p>
          <a:p>
            <a:pPr algn="ctr">
              <a:lnSpc>
                <a:spcPct val="8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spc="-120">
                <a:latin typeface="+mj-lt"/>
                <a:ea typeface="+mj-ea"/>
                <a:cs typeface="+mj-cs"/>
              </a:rPr>
              <a:t>POC Project </a:t>
            </a:r>
            <a:r>
              <a:rPr lang="en-US" sz="4000" spc="-120">
                <a:latin typeface="+mj-lt"/>
                <a:ea typeface="+mj-ea"/>
                <a:cs typeface="Calibri Light"/>
              </a:rPr>
              <a:t>- 18/12/2019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920A9598-10B8-4AAF-9396-ED096D504522}"/>
              </a:ext>
            </a:extLst>
          </p:cNvPr>
          <p:cNvSpPr txBox="1"/>
          <p:nvPr/>
        </p:nvSpPr>
        <p:spPr>
          <a:xfrm>
            <a:off x="2693838" y="6183369"/>
            <a:ext cx="7031523" cy="369332"/>
          </a:xfrm>
          <a:prstGeom prst="rect">
            <a:avLst/>
          </a:prstGeom>
          <a:solidFill>
            <a:srgbClr val="7F7F7F">
              <a:alpha val="65098"/>
            </a:srgb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b="1">
                <a:cs typeface="Calibri Light"/>
              </a:rPr>
              <a:t>Marie Willem –Lindsey Orville- Mélanie Ngo- Ellen </a:t>
            </a:r>
            <a:r>
              <a:rPr lang="fr-FR" b="1" err="1">
                <a:cs typeface="Calibri Light"/>
              </a:rPr>
              <a:t>Mathiesen</a:t>
            </a:r>
            <a:r>
              <a:rPr lang="fr-FR" b="1">
                <a:cs typeface="Calibri Light"/>
              </a:rPr>
              <a:t> NE2/A4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95FF43E-4133-403B-B1E5-119896A14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089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053DCD05-0E07-4A28-9E7B-43E1B7A4B096}"/>
              </a:ext>
            </a:extLst>
          </p:cNvPr>
          <p:cNvSpPr txBox="1"/>
          <p:nvPr/>
        </p:nvSpPr>
        <p:spPr>
          <a:xfrm>
            <a:off x="561833" y="342243"/>
            <a:ext cx="106506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Features</a:t>
            </a:r>
            <a:endParaRPr lang="fr-FR" sz="4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DHT 11: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Humidity</a:t>
            </a:r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</a:t>
            </a:r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fr-FR" sz="3200" b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pic>
        <p:nvPicPr>
          <p:cNvPr id="2" name="Bilde 3" descr="Et bilde som inneholder krets, datamaskin&#10;&#10;Beskrivelse som er generert med svært høy visshet">
            <a:extLst>
              <a:ext uri="{FF2B5EF4-FFF2-40B4-BE49-F238E27FC236}">
                <a16:creationId xmlns:a16="http://schemas.microsoft.com/office/drawing/2014/main" id="{149490C4-6107-42B1-8CB6-E5755793C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0" t="-2286" r="-532" b="2135"/>
          <a:stretch/>
        </p:blipFill>
        <p:spPr>
          <a:xfrm>
            <a:off x="1214999" y="1976802"/>
            <a:ext cx="3125848" cy="3461642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3CF3B480-AAE1-4A9F-9FB5-2866315C0C2D}"/>
              </a:ext>
            </a:extLst>
          </p:cNvPr>
          <p:cNvSpPr txBox="1"/>
          <p:nvPr/>
        </p:nvSpPr>
        <p:spPr>
          <a:xfrm>
            <a:off x="5398477" y="1741460"/>
            <a:ext cx="311851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000" b="1" err="1">
                <a:solidFill>
                  <a:srgbClr val="0D5672"/>
                </a:solidFill>
              </a:rPr>
              <a:t>Characteristics</a:t>
            </a:r>
            <a:r>
              <a:rPr lang="nb-NO" sz="2000" b="1">
                <a:solidFill>
                  <a:srgbClr val="0D5672"/>
                </a:solidFill>
              </a:rPr>
              <a:t>:</a:t>
            </a:r>
            <a:endParaRPr lang="nb-NO" sz="2000" b="1">
              <a:cs typeface="Calibri"/>
            </a:endParaRPr>
          </a:p>
          <a:p>
            <a:endParaRPr lang="nb-NO" sz="1000" b="1">
              <a:solidFill>
                <a:srgbClr val="0D5672"/>
              </a:solidFill>
            </a:endParaRPr>
          </a:p>
          <a:p>
            <a:r>
              <a:rPr lang="nb-NO" b="1"/>
              <a:t>Air humidity </a:t>
            </a:r>
            <a:r>
              <a:rPr lang="nb-NO"/>
              <a:t>:  41-80%</a:t>
            </a:r>
            <a:endParaRPr lang="nb-NO">
              <a:cs typeface="Calibri Light"/>
            </a:endParaRP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85418FE2-8395-4B7B-9998-3728A0376371}"/>
              </a:ext>
            </a:extLst>
          </p:cNvPr>
          <p:cNvSpPr txBox="1"/>
          <p:nvPr/>
        </p:nvSpPr>
        <p:spPr>
          <a:xfrm>
            <a:off x="5495101" y="4720225"/>
            <a:ext cx="43013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000" b="1">
                <a:solidFill>
                  <a:srgbClr val="0D5672"/>
                </a:solidFill>
              </a:rPr>
              <a:t>Action</a:t>
            </a:r>
            <a:r>
              <a:rPr lang="nb-NO"/>
              <a:t>: Triggers air </a:t>
            </a:r>
            <a:r>
              <a:rPr lang="nb-NO" err="1"/>
              <a:t>humidifier</a:t>
            </a:r>
            <a:r>
              <a:rPr lang="nb-NO"/>
              <a:t> </a:t>
            </a:r>
            <a:endParaRPr lang="nb-NO">
              <a:cs typeface="Calibri"/>
            </a:endParaRPr>
          </a:p>
        </p:txBody>
      </p:sp>
      <p:sp>
        <p:nvSpPr>
          <p:cNvPr id="7" name="TekstSylinder 6">
            <a:extLst>
              <a:ext uri="{FF2B5EF4-FFF2-40B4-BE49-F238E27FC236}">
                <a16:creationId xmlns:a16="http://schemas.microsoft.com/office/drawing/2014/main" id="{3E96761F-4485-40A6-AC2C-B787DE998F62}"/>
              </a:ext>
            </a:extLst>
          </p:cNvPr>
          <p:cNvSpPr txBox="1"/>
          <p:nvPr/>
        </p:nvSpPr>
        <p:spPr>
          <a:xfrm>
            <a:off x="9374999" y="3298346"/>
            <a:ext cx="23749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>
                <a:solidFill>
                  <a:srgbClr val="00B050"/>
                </a:solidFill>
              </a:rPr>
              <a:t>    HIGH VOLTAGE</a:t>
            </a:r>
            <a:endParaRPr lang="nb-NO">
              <a:solidFill>
                <a:srgbClr val="00B050"/>
              </a:solidFill>
              <a:cs typeface="Calibri Light" panose="020F0302020204030204"/>
            </a:endParaRPr>
          </a:p>
          <a:p>
            <a:endParaRPr lang="nb-NO">
              <a:solidFill>
                <a:srgbClr val="00B050"/>
              </a:solidFill>
              <a:cs typeface="Calibri Light" panose="020F0302020204030204"/>
            </a:endParaRPr>
          </a:p>
          <a:p>
            <a:endParaRPr lang="nb-NO">
              <a:solidFill>
                <a:srgbClr val="00B050"/>
              </a:solidFill>
              <a:cs typeface="Calibri Light" panose="020F0302020204030204"/>
            </a:endParaRPr>
          </a:p>
          <a:p>
            <a:r>
              <a:rPr lang="nb-NO">
                <a:solidFill>
                  <a:srgbClr val="C00000"/>
                </a:solidFill>
                <a:cs typeface="Calibri Light" panose="020F0302020204030204"/>
              </a:rPr>
              <a:t>    LOW VOLTAGE</a:t>
            </a:r>
            <a:endParaRPr lang="nb-NO">
              <a:solidFill>
                <a:srgbClr val="00B050"/>
              </a:solidFill>
              <a:cs typeface="Calibri Light" panose="020F0302020204030204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63EBFB5-3B46-4D24-BFC9-4BCED28B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2" name="Image 12">
            <a:extLst>
              <a:ext uri="{FF2B5EF4-FFF2-40B4-BE49-F238E27FC236}">
                <a16:creationId xmlns:a16="http://schemas.microsoft.com/office/drawing/2014/main" id="{04D2404B-85DE-4537-92C7-A6A22E3C46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3977" y="3920896"/>
            <a:ext cx="508000" cy="670138"/>
          </a:xfrm>
          <a:prstGeom prst="rect">
            <a:avLst/>
          </a:prstGeom>
        </p:spPr>
      </p:pic>
      <p:pic>
        <p:nvPicPr>
          <p:cNvPr id="16" name="Image 16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FAB826B7-8452-4544-A654-36DA06007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7777" y="3044115"/>
            <a:ext cx="647700" cy="671101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964F5C78-1CF6-4207-B1A5-2D2B4F9C66D2}"/>
              </a:ext>
            </a:extLst>
          </p:cNvPr>
          <p:cNvSpPr/>
          <p:nvPr/>
        </p:nvSpPr>
        <p:spPr>
          <a:xfrm>
            <a:off x="8579573" y="3296098"/>
            <a:ext cx="7239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Flèche : droite 18">
            <a:extLst>
              <a:ext uri="{FF2B5EF4-FFF2-40B4-BE49-F238E27FC236}">
                <a16:creationId xmlns:a16="http://schemas.microsoft.com/office/drawing/2014/main" id="{EF7F5F46-F5F9-44F2-BB9E-0D9F2D2AD35F}"/>
              </a:ext>
            </a:extLst>
          </p:cNvPr>
          <p:cNvSpPr/>
          <p:nvPr/>
        </p:nvSpPr>
        <p:spPr>
          <a:xfrm>
            <a:off x="8579573" y="4096198"/>
            <a:ext cx="7239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A25E62DB-963E-4D29-AB2F-C367613CF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394" y="3425448"/>
            <a:ext cx="964821" cy="936376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ECA2DD9D-280C-431E-BA1C-901E47AD2A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9063" y="5324427"/>
            <a:ext cx="413603" cy="466763"/>
          </a:xfrm>
          <a:prstGeom prst="rect">
            <a:avLst/>
          </a:prstGeom>
        </p:spPr>
      </p:pic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0DA741AB-7CBB-42B3-9A62-D449003F4D2F}"/>
              </a:ext>
            </a:extLst>
          </p:cNvPr>
          <p:cNvCxnSpPr/>
          <p:nvPr/>
        </p:nvCxnSpPr>
        <p:spPr>
          <a:xfrm>
            <a:off x="6185877" y="3373315"/>
            <a:ext cx="12700" cy="36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E9F57889-BB6C-4F80-ABF0-CD26B948D110}"/>
              </a:ext>
            </a:extLst>
          </p:cNvPr>
          <p:cNvCxnSpPr>
            <a:cxnSpLocks/>
          </p:cNvCxnSpPr>
          <p:nvPr/>
        </p:nvCxnSpPr>
        <p:spPr>
          <a:xfrm>
            <a:off x="5677877" y="3373315"/>
            <a:ext cx="12700" cy="36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88865336-E600-4199-961F-DA793543DCBA}"/>
              </a:ext>
            </a:extLst>
          </p:cNvPr>
          <p:cNvSpPr/>
          <p:nvPr/>
        </p:nvSpPr>
        <p:spPr>
          <a:xfrm>
            <a:off x="5595072" y="5404297"/>
            <a:ext cx="7239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C8BF9301-43AA-4EE3-ACED-D13578B11E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7063" y="5375227"/>
            <a:ext cx="413603" cy="466763"/>
          </a:xfrm>
          <a:prstGeom prst="rect">
            <a:avLst/>
          </a:prstGeom>
        </p:spPr>
      </p:pic>
      <p:sp>
        <p:nvSpPr>
          <p:cNvPr id="35" name="TekstSylinder 4">
            <a:extLst>
              <a:ext uri="{FF2B5EF4-FFF2-40B4-BE49-F238E27FC236}">
                <a16:creationId xmlns:a16="http://schemas.microsoft.com/office/drawing/2014/main" id="{C5F69B9D-D52B-42AF-B62F-2907DD5BBD33}"/>
              </a:ext>
            </a:extLst>
          </p:cNvPr>
          <p:cNvSpPr txBox="1"/>
          <p:nvPr/>
        </p:nvSpPr>
        <p:spPr>
          <a:xfrm>
            <a:off x="5423876" y="2871759"/>
            <a:ext cx="31185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000" b="1" err="1">
                <a:solidFill>
                  <a:srgbClr val="0D5672"/>
                </a:solidFill>
              </a:rPr>
              <a:t>Conditions</a:t>
            </a:r>
            <a:r>
              <a:rPr lang="nb-NO" sz="2000" b="1">
                <a:solidFill>
                  <a:srgbClr val="0D5672"/>
                </a:solidFill>
              </a:rPr>
              <a:t> </a:t>
            </a:r>
            <a:endParaRPr lang="nb-NO" sz="2000" b="1" err="1">
              <a:cs typeface="Calibri"/>
            </a:endParaRPr>
          </a:p>
          <a:p>
            <a:endParaRPr lang="nb-NO" sz="2000" b="1">
              <a:solidFill>
                <a:srgbClr val="0D5672"/>
              </a:solidFill>
              <a:cs typeface="Calibri"/>
            </a:endParaRPr>
          </a:p>
        </p:txBody>
      </p:sp>
      <p:sp>
        <p:nvSpPr>
          <p:cNvPr id="36" name="Flèche : double flèche horizontale 35">
            <a:extLst>
              <a:ext uri="{FF2B5EF4-FFF2-40B4-BE49-F238E27FC236}">
                <a16:creationId xmlns:a16="http://schemas.microsoft.com/office/drawing/2014/main" id="{6EB75EC8-6DA3-46E9-A893-CBC9AD05ACD8}"/>
              </a:ext>
            </a:extLst>
          </p:cNvPr>
          <p:cNvSpPr/>
          <p:nvPr/>
        </p:nvSpPr>
        <p:spPr>
          <a:xfrm>
            <a:off x="6635076" y="3756473"/>
            <a:ext cx="622300" cy="25400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1987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3" descr="Et bilde som inneholder krets, datamaskin&#10;&#10;Beskrivelse som er generert med svært høy visshet">
            <a:extLst>
              <a:ext uri="{FF2B5EF4-FFF2-40B4-BE49-F238E27FC236}">
                <a16:creationId xmlns:a16="http://schemas.microsoft.com/office/drawing/2014/main" id="{149490C4-6107-42B1-8CB6-E5755793C2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310" t="-2286" r="-532" b="2135"/>
          <a:stretch/>
        </p:blipFill>
        <p:spPr>
          <a:xfrm>
            <a:off x="1250169" y="2029555"/>
            <a:ext cx="3114125" cy="3426473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5" name="TekstSylinder 4">
            <a:extLst>
              <a:ext uri="{FF2B5EF4-FFF2-40B4-BE49-F238E27FC236}">
                <a16:creationId xmlns:a16="http://schemas.microsoft.com/office/drawing/2014/main" id="{3CF3B480-AAE1-4A9F-9FB5-2866315C0C2D}"/>
              </a:ext>
            </a:extLst>
          </p:cNvPr>
          <p:cNvSpPr txBox="1"/>
          <p:nvPr/>
        </p:nvSpPr>
        <p:spPr>
          <a:xfrm>
            <a:off x="5425831" y="1826453"/>
            <a:ext cx="3118513" cy="86177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000" b="1">
                <a:solidFill>
                  <a:srgbClr val="0D5672"/>
                </a:solidFill>
              </a:rPr>
              <a:t>Characteristics:</a:t>
            </a:r>
            <a:r>
              <a:rPr lang="nb-NO" sz="2000" b="1">
                <a:cs typeface="Calibri"/>
              </a:rPr>
              <a:t> </a:t>
            </a:r>
            <a:br>
              <a:rPr lang="nb-NO" sz="2000" b="1">
                <a:cs typeface="Calibri"/>
              </a:rPr>
            </a:br>
            <a:endParaRPr lang="nb-NO" sz="1000" b="1">
              <a:cs typeface="Calibri"/>
            </a:endParaRPr>
          </a:p>
          <a:p>
            <a:r>
              <a:rPr lang="nb-NO" b="1">
                <a:cs typeface="Calibri Light"/>
              </a:rPr>
              <a:t>Room temperature </a:t>
            </a:r>
            <a:r>
              <a:rPr lang="nb-NO">
                <a:cs typeface="Calibri Light"/>
              </a:rPr>
              <a:t>: 16-22°C</a:t>
            </a:r>
          </a:p>
        </p:txBody>
      </p:sp>
      <p:sp>
        <p:nvSpPr>
          <p:cNvPr id="6" name="TekstSylinder 5">
            <a:extLst>
              <a:ext uri="{FF2B5EF4-FFF2-40B4-BE49-F238E27FC236}">
                <a16:creationId xmlns:a16="http://schemas.microsoft.com/office/drawing/2014/main" id="{85418FE2-8395-4B7B-9998-3728A0376371}"/>
              </a:ext>
            </a:extLst>
          </p:cNvPr>
          <p:cNvSpPr txBox="1"/>
          <p:nvPr/>
        </p:nvSpPr>
        <p:spPr>
          <a:xfrm>
            <a:off x="5598655" y="4640118"/>
            <a:ext cx="43013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000" b="1">
                <a:solidFill>
                  <a:srgbClr val="0D5672"/>
                </a:solidFill>
              </a:rPr>
              <a:t>Action</a:t>
            </a:r>
            <a:r>
              <a:rPr lang="nb-NO"/>
              <a:t>: Triggers  </a:t>
            </a:r>
            <a:r>
              <a:rPr lang="nb-NO" err="1"/>
              <a:t>heater</a:t>
            </a:r>
            <a:endParaRPr lang="nb-NO" err="1">
              <a:cs typeface="Calibri Light"/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63EBFB5-3B46-4D24-BFC9-4BCED28BD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Image 7" descr="Une image contenant signe, dessin, rue&#10;&#10;Description générée avec un niveau de confiance très élevé">
            <a:extLst>
              <a:ext uri="{FF2B5EF4-FFF2-40B4-BE49-F238E27FC236}">
                <a16:creationId xmlns:a16="http://schemas.microsoft.com/office/drawing/2014/main" id="{38F456FD-DA58-47B6-B1F5-D1B8B8507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2631" y="5236491"/>
            <a:ext cx="660400" cy="621933"/>
          </a:xfrm>
          <a:prstGeom prst="rect">
            <a:avLst/>
          </a:prstGeom>
        </p:spPr>
      </p:pic>
      <p:pic>
        <p:nvPicPr>
          <p:cNvPr id="13" name="Image 13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F9D1E752-87DD-406B-9DC6-FAF947A51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7331" y="5186876"/>
            <a:ext cx="685800" cy="708465"/>
          </a:xfrm>
          <a:prstGeom prst="rect">
            <a:avLst/>
          </a:prstGeom>
        </p:spPr>
      </p:pic>
      <p:sp>
        <p:nvSpPr>
          <p:cNvPr id="29" name="TekstSylinder 6">
            <a:extLst>
              <a:ext uri="{FF2B5EF4-FFF2-40B4-BE49-F238E27FC236}">
                <a16:creationId xmlns:a16="http://schemas.microsoft.com/office/drawing/2014/main" id="{F7528DA5-0FAD-4723-A8DD-6392107393EF}"/>
              </a:ext>
            </a:extLst>
          </p:cNvPr>
          <p:cNvSpPr txBox="1"/>
          <p:nvPr/>
        </p:nvSpPr>
        <p:spPr>
          <a:xfrm>
            <a:off x="9402353" y="3345239"/>
            <a:ext cx="23749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>
                <a:solidFill>
                  <a:srgbClr val="00B050"/>
                </a:solidFill>
              </a:rPr>
              <a:t>    HIGH VOLTAGE</a:t>
            </a:r>
            <a:endParaRPr lang="nb-NO">
              <a:solidFill>
                <a:srgbClr val="00B050"/>
              </a:solidFill>
              <a:cs typeface="Calibri Light" panose="020F0302020204030204"/>
            </a:endParaRPr>
          </a:p>
          <a:p>
            <a:endParaRPr lang="nb-NO">
              <a:solidFill>
                <a:srgbClr val="00B050"/>
              </a:solidFill>
              <a:cs typeface="Calibri Light" panose="020F0302020204030204"/>
            </a:endParaRPr>
          </a:p>
          <a:p>
            <a:endParaRPr lang="nb-NO">
              <a:solidFill>
                <a:srgbClr val="00B050"/>
              </a:solidFill>
              <a:cs typeface="Calibri Light" panose="020F0302020204030204"/>
            </a:endParaRPr>
          </a:p>
          <a:p>
            <a:r>
              <a:rPr lang="nb-NO">
                <a:solidFill>
                  <a:srgbClr val="C00000"/>
                </a:solidFill>
                <a:cs typeface="Calibri Light" panose="020F0302020204030204"/>
              </a:rPr>
              <a:t>    LOW VOLTAGE</a:t>
            </a:r>
            <a:endParaRPr lang="nb-NO">
              <a:solidFill>
                <a:srgbClr val="00B050"/>
              </a:solidFill>
              <a:cs typeface="Calibri Light" panose="020F0302020204030204"/>
            </a:endParaRPr>
          </a:p>
        </p:txBody>
      </p:sp>
      <p:pic>
        <p:nvPicPr>
          <p:cNvPr id="31" name="Image 12">
            <a:extLst>
              <a:ext uri="{FF2B5EF4-FFF2-40B4-BE49-F238E27FC236}">
                <a16:creationId xmlns:a16="http://schemas.microsoft.com/office/drawing/2014/main" id="{CF187A25-17F9-4DF3-90EF-1E392648DE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1331" y="3967789"/>
            <a:ext cx="508000" cy="670138"/>
          </a:xfrm>
          <a:prstGeom prst="rect">
            <a:avLst/>
          </a:prstGeom>
        </p:spPr>
      </p:pic>
      <p:pic>
        <p:nvPicPr>
          <p:cNvPr id="33" name="Image 16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FC5F3E28-4BA4-4B0C-9738-4F71D40579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45131" y="3091008"/>
            <a:ext cx="647700" cy="671101"/>
          </a:xfrm>
          <a:prstGeom prst="rect">
            <a:avLst/>
          </a:prstGeom>
        </p:spPr>
      </p:pic>
      <p:sp>
        <p:nvSpPr>
          <p:cNvPr id="35" name="Flèche : droite 34">
            <a:extLst>
              <a:ext uri="{FF2B5EF4-FFF2-40B4-BE49-F238E27FC236}">
                <a16:creationId xmlns:a16="http://schemas.microsoft.com/office/drawing/2014/main" id="{CBC08ED0-4CB0-4133-8729-1CF33E04E9E6}"/>
              </a:ext>
            </a:extLst>
          </p:cNvPr>
          <p:cNvSpPr/>
          <p:nvPr/>
        </p:nvSpPr>
        <p:spPr>
          <a:xfrm>
            <a:off x="8606927" y="3342991"/>
            <a:ext cx="7239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7" name="Flèche : droite 36">
            <a:extLst>
              <a:ext uri="{FF2B5EF4-FFF2-40B4-BE49-F238E27FC236}">
                <a16:creationId xmlns:a16="http://schemas.microsoft.com/office/drawing/2014/main" id="{6D6B16D3-0806-40BE-8773-1FFFA4505ECF}"/>
              </a:ext>
            </a:extLst>
          </p:cNvPr>
          <p:cNvSpPr/>
          <p:nvPr/>
        </p:nvSpPr>
        <p:spPr>
          <a:xfrm>
            <a:off x="8606927" y="4143091"/>
            <a:ext cx="723900" cy="25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 : double flèche horizontale 38">
            <a:extLst>
              <a:ext uri="{FF2B5EF4-FFF2-40B4-BE49-F238E27FC236}">
                <a16:creationId xmlns:a16="http://schemas.microsoft.com/office/drawing/2014/main" id="{676C6EB3-2376-4751-87D8-866E24BBEA5D}"/>
              </a:ext>
            </a:extLst>
          </p:cNvPr>
          <p:cNvSpPr/>
          <p:nvPr/>
        </p:nvSpPr>
        <p:spPr>
          <a:xfrm>
            <a:off x="6598930" y="3790666"/>
            <a:ext cx="622300" cy="254000"/>
          </a:xfrm>
          <a:prstGeom prst="left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Flèche : droite 43">
            <a:extLst>
              <a:ext uri="{FF2B5EF4-FFF2-40B4-BE49-F238E27FC236}">
                <a16:creationId xmlns:a16="http://schemas.microsoft.com/office/drawing/2014/main" id="{96F504C3-2CC5-4972-8B19-FD57A1D0E5B7}"/>
              </a:ext>
            </a:extLst>
          </p:cNvPr>
          <p:cNvSpPr/>
          <p:nvPr/>
        </p:nvSpPr>
        <p:spPr>
          <a:xfrm>
            <a:off x="5597026" y="5374990"/>
            <a:ext cx="7239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5" name="Image 45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4FB203F4-C77F-4AF5-8C11-AA730B3C9E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8831" y="5446861"/>
            <a:ext cx="647700" cy="582195"/>
          </a:xfrm>
          <a:prstGeom prst="rect">
            <a:avLst/>
          </a:prstGeom>
        </p:spPr>
      </p:pic>
      <p:pic>
        <p:nvPicPr>
          <p:cNvPr id="48" name="Image 47" descr="Une image contenant dessin, assiette&#10;&#10;Description générée avec un niveau de confiance très élevé">
            <a:extLst>
              <a:ext uri="{FF2B5EF4-FFF2-40B4-BE49-F238E27FC236}">
                <a16:creationId xmlns:a16="http://schemas.microsoft.com/office/drawing/2014/main" id="{18147256-AB5C-4AE2-9557-0FE0EA9BC9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2748" y="3472341"/>
            <a:ext cx="964821" cy="936376"/>
          </a:xfrm>
          <a:prstGeom prst="rect">
            <a:avLst/>
          </a:prstGeom>
        </p:spPr>
      </p:pic>
      <p:cxnSp>
        <p:nvCxnSpPr>
          <p:cNvPr id="50" name="Connecteur droit avec flèche 49">
            <a:extLst>
              <a:ext uri="{FF2B5EF4-FFF2-40B4-BE49-F238E27FC236}">
                <a16:creationId xmlns:a16="http://schemas.microsoft.com/office/drawing/2014/main" id="{49FCFA66-7F10-42A7-BAD0-DA0EBEE82CDA}"/>
              </a:ext>
            </a:extLst>
          </p:cNvPr>
          <p:cNvCxnSpPr/>
          <p:nvPr/>
        </p:nvCxnSpPr>
        <p:spPr>
          <a:xfrm>
            <a:off x="6213231" y="3420208"/>
            <a:ext cx="12700" cy="36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2" name="Connecteur droit avec flèche 51">
            <a:extLst>
              <a:ext uri="{FF2B5EF4-FFF2-40B4-BE49-F238E27FC236}">
                <a16:creationId xmlns:a16="http://schemas.microsoft.com/office/drawing/2014/main" id="{F15008EC-9145-4029-B93E-2FC5563224AE}"/>
              </a:ext>
            </a:extLst>
          </p:cNvPr>
          <p:cNvCxnSpPr>
            <a:cxnSpLocks/>
          </p:cNvCxnSpPr>
          <p:nvPr/>
        </p:nvCxnSpPr>
        <p:spPr>
          <a:xfrm>
            <a:off x="5705231" y="3420208"/>
            <a:ext cx="12700" cy="3683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60" name="TekstSylinder 4">
            <a:extLst>
              <a:ext uri="{FF2B5EF4-FFF2-40B4-BE49-F238E27FC236}">
                <a16:creationId xmlns:a16="http://schemas.microsoft.com/office/drawing/2014/main" id="{8CEC8433-F64E-49C4-80B4-8EBC3D756930}"/>
              </a:ext>
            </a:extLst>
          </p:cNvPr>
          <p:cNvSpPr txBox="1"/>
          <p:nvPr/>
        </p:nvSpPr>
        <p:spPr>
          <a:xfrm>
            <a:off x="5425830" y="2905952"/>
            <a:ext cx="311851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000" b="1">
                <a:solidFill>
                  <a:srgbClr val="0D5672"/>
                </a:solidFill>
              </a:rPr>
              <a:t>Conditions </a:t>
            </a:r>
            <a:endParaRPr lang="nb-NO" sz="2000" b="1">
              <a:cs typeface="Calibri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F05E317-7D8B-432C-B381-3287F93A9DD4}"/>
              </a:ext>
            </a:extLst>
          </p:cNvPr>
          <p:cNvSpPr txBox="1"/>
          <p:nvPr/>
        </p:nvSpPr>
        <p:spPr>
          <a:xfrm>
            <a:off x="538387" y="377412"/>
            <a:ext cx="106506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Features</a:t>
            </a:r>
            <a:endParaRPr lang="fr-FR" sz="4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DHT 11: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Humidity</a:t>
            </a:r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</a:t>
            </a:r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fr-FR" sz="3200" b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35331605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8" descr="Et bilde som inneholder skjermbilde&#10;&#10;Beskrivelse som er generert med svært høy visshet">
            <a:extLst>
              <a:ext uri="{FF2B5EF4-FFF2-40B4-BE49-F238E27FC236}">
                <a16:creationId xmlns:a16="http://schemas.microsoft.com/office/drawing/2014/main" id="{33481CCA-ED5D-4B61-9378-98F891490D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40" r="82652" b="18775"/>
          <a:stretch/>
        </p:blipFill>
        <p:spPr>
          <a:xfrm>
            <a:off x="5011140" y="1273387"/>
            <a:ext cx="2169720" cy="50502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CA4175D-A5FB-483A-8DEF-C11EC5D8D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12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EA9A40-54D0-4F4A-AA7B-4E85024C93D0}"/>
              </a:ext>
            </a:extLst>
          </p:cNvPr>
          <p:cNvSpPr txBox="1"/>
          <p:nvPr/>
        </p:nvSpPr>
        <p:spPr>
          <a:xfrm>
            <a:off x="385987" y="1492"/>
            <a:ext cx="1065065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Features</a:t>
            </a:r>
            <a:endParaRPr lang="fr-FR" sz="4000" b="1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DHT 11: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Humidity</a:t>
            </a:r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Temperature</a:t>
            </a:r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fr-FR" sz="3200" b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8054861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F343549-713B-4645-AE64-412D3971A045}"/>
              </a:ext>
            </a:extLst>
          </p:cNvPr>
          <p:cNvSpPr txBox="1"/>
          <p:nvPr/>
        </p:nvSpPr>
        <p:spPr>
          <a:xfrm>
            <a:off x="561833" y="459474"/>
            <a:ext cx="89415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Features</a:t>
            </a:r>
            <a:endParaRPr lang="fr-FR" sz="3200" b="1" err="1">
              <a:solidFill>
                <a:schemeClr val="tx1">
                  <a:lumMod val="75000"/>
                  <a:lumOff val="25000"/>
                </a:schemeClr>
              </a:solidFill>
              <a:ea typeface="+mn-lt"/>
              <a:cs typeface="Calibri Light"/>
            </a:endParaRPr>
          </a:p>
          <a:p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</a:rPr>
              <a:t>LDR </a:t>
            </a:r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fr-FR" sz="3200" b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pic>
        <p:nvPicPr>
          <p:cNvPr id="2" name="Bilde 3" descr="Et bilde som inneholder bord, sykkel, sitter, krets&#10;&#10;Beskrivelse som er generert med svært høy visshet">
            <a:extLst>
              <a:ext uri="{FF2B5EF4-FFF2-40B4-BE49-F238E27FC236}">
                <a16:creationId xmlns:a16="http://schemas.microsoft.com/office/drawing/2014/main" id="{A743FF37-5F2B-436F-BF2A-FF7DE8453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804"/>
          <a:stretch/>
        </p:blipFill>
        <p:spPr>
          <a:xfrm>
            <a:off x="1150948" y="1784445"/>
            <a:ext cx="3242827" cy="3588767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3C08E62-60F4-42B1-BA32-D25003F433F3}"/>
              </a:ext>
            </a:extLst>
          </p:cNvPr>
          <p:cNvSpPr txBox="1"/>
          <p:nvPr/>
        </p:nvSpPr>
        <p:spPr>
          <a:xfrm>
            <a:off x="5536775" y="2088971"/>
            <a:ext cx="2347274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lang="fr-FR" sz="2400" b="1">
              <a:solidFill>
                <a:srgbClr val="FF0000"/>
              </a:solidFill>
              <a:cs typeface="Calibri"/>
            </a:endParaRP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50ECA1-BEDA-4E52-99CC-6A1734A9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TekstSylinder 4">
            <a:extLst>
              <a:ext uri="{FF2B5EF4-FFF2-40B4-BE49-F238E27FC236}">
                <a16:creationId xmlns:a16="http://schemas.microsoft.com/office/drawing/2014/main" id="{E717209D-7832-41EE-B3A8-C35AD2145F60}"/>
              </a:ext>
            </a:extLst>
          </p:cNvPr>
          <p:cNvSpPr txBox="1"/>
          <p:nvPr/>
        </p:nvSpPr>
        <p:spPr>
          <a:xfrm>
            <a:off x="5458256" y="2262349"/>
            <a:ext cx="220937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000" b="1" err="1">
                <a:solidFill>
                  <a:srgbClr val="0D5672"/>
                </a:solidFill>
              </a:rPr>
              <a:t>Conditions</a:t>
            </a:r>
            <a:r>
              <a:rPr lang="nb-NO" sz="2000" b="1">
                <a:solidFill>
                  <a:srgbClr val="0D5672"/>
                </a:solidFill>
              </a:rPr>
              <a:t> :</a:t>
            </a:r>
          </a:p>
          <a:p>
            <a:endParaRPr lang="nb-NO"/>
          </a:p>
          <a:p>
            <a:endParaRPr lang="nb-NO" sz="1600">
              <a:cs typeface="Calibri Light"/>
            </a:endParaRPr>
          </a:p>
        </p:txBody>
      </p:sp>
      <p:sp>
        <p:nvSpPr>
          <p:cNvPr id="10" name="TekstSylinder 5">
            <a:extLst>
              <a:ext uri="{FF2B5EF4-FFF2-40B4-BE49-F238E27FC236}">
                <a16:creationId xmlns:a16="http://schemas.microsoft.com/office/drawing/2014/main" id="{6904E9B1-1AAA-4169-A7DB-501B07E1EAC8}"/>
              </a:ext>
            </a:extLst>
          </p:cNvPr>
          <p:cNvSpPr txBox="1"/>
          <p:nvPr/>
        </p:nvSpPr>
        <p:spPr>
          <a:xfrm>
            <a:off x="5404437" y="3985228"/>
            <a:ext cx="4301319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000" b="1">
                <a:solidFill>
                  <a:srgbClr val="0D5672"/>
                </a:solidFill>
              </a:rPr>
              <a:t>Action</a:t>
            </a:r>
            <a:r>
              <a:rPr lang="nb-NO"/>
              <a:t>: Change light intensity</a:t>
            </a:r>
            <a:endParaRPr lang="nb-NO">
              <a:cs typeface="Calibri"/>
            </a:endParaRPr>
          </a:p>
        </p:txBody>
      </p:sp>
      <p:pic>
        <p:nvPicPr>
          <p:cNvPr id="11" name="Image 11" descr="Une image contenant objet, assis, table, lampe&#10;&#10;Description générée avec un niveau de confiance très élevé">
            <a:extLst>
              <a:ext uri="{FF2B5EF4-FFF2-40B4-BE49-F238E27FC236}">
                <a16:creationId xmlns:a16="http://schemas.microsoft.com/office/drawing/2014/main" id="{9030A604-A549-44D2-ABA3-C94BF0485D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275" y="4460481"/>
            <a:ext cx="3016250" cy="1108075"/>
          </a:xfrm>
          <a:prstGeom prst="rect">
            <a:avLst/>
          </a:prstGeom>
        </p:spPr>
      </p:pic>
      <p:pic>
        <p:nvPicPr>
          <p:cNvPr id="13" name="Image 13">
            <a:extLst>
              <a:ext uri="{FF2B5EF4-FFF2-40B4-BE49-F238E27FC236}">
                <a16:creationId xmlns:a16="http://schemas.microsoft.com/office/drawing/2014/main" id="{77E08E48-C545-43F2-9A65-CEF111936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7050" y="5327256"/>
            <a:ext cx="752475" cy="676275"/>
          </a:xfrm>
          <a:prstGeom prst="rect">
            <a:avLst/>
          </a:prstGeom>
        </p:spPr>
      </p:pic>
      <p:pic>
        <p:nvPicPr>
          <p:cNvPr id="15" name="Image 15" descr="Une image contenant alimentation, dessin&#10;&#10;Description générée avec un niveau de confiance très élevé">
            <a:extLst>
              <a:ext uri="{FF2B5EF4-FFF2-40B4-BE49-F238E27FC236}">
                <a16:creationId xmlns:a16="http://schemas.microsoft.com/office/drawing/2014/main" id="{94B3CCE2-EC20-45DF-9559-01781DE9EE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525" y="5343131"/>
            <a:ext cx="800100" cy="676275"/>
          </a:xfrm>
          <a:prstGeom prst="rect">
            <a:avLst/>
          </a:prstGeom>
        </p:spPr>
      </p:pic>
      <p:pic>
        <p:nvPicPr>
          <p:cNvPr id="17" name="Image 17">
            <a:extLst>
              <a:ext uri="{FF2B5EF4-FFF2-40B4-BE49-F238E27FC236}">
                <a16:creationId xmlns:a16="http://schemas.microsoft.com/office/drawing/2014/main" id="{F29977A9-3914-4A74-BB15-B11362F27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23400" y="5346306"/>
            <a:ext cx="676275" cy="676275"/>
          </a:xfrm>
          <a:prstGeom prst="rect">
            <a:avLst/>
          </a:prstGeom>
        </p:spPr>
      </p:pic>
      <p:sp>
        <p:nvSpPr>
          <p:cNvPr id="22" name="Flèche : droite 21">
            <a:extLst>
              <a:ext uri="{FF2B5EF4-FFF2-40B4-BE49-F238E27FC236}">
                <a16:creationId xmlns:a16="http://schemas.microsoft.com/office/drawing/2014/main" id="{597058B9-2F0E-4613-B2CC-1101B1F3E95D}"/>
              </a:ext>
            </a:extLst>
          </p:cNvPr>
          <p:cNvSpPr/>
          <p:nvPr/>
        </p:nvSpPr>
        <p:spPr>
          <a:xfrm>
            <a:off x="5914214" y="4900218"/>
            <a:ext cx="7239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TekstSylinder 4">
            <a:extLst>
              <a:ext uri="{FF2B5EF4-FFF2-40B4-BE49-F238E27FC236}">
                <a16:creationId xmlns:a16="http://schemas.microsoft.com/office/drawing/2014/main" id="{CF80E58F-A6E2-4D87-9499-3DAA2179BD1C}"/>
              </a:ext>
            </a:extLst>
          </p:cNvPr>
          <p:cNvSpPr txBox="1"/>
          <p:nvPr/>
        </p:nvSpPr>
        <p:spPr>
          <a:xfrm>
            <a:off x="5410623" y="1591062"/>
            <a:ext cx="54728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nb-NO" sz="2000" b="1">
                <a:solidFill>
                  <a:srgbClr val="0D5672"/>
                </a:solidFill>
              </a:rPr>
              <a:t>Characteristics:</a:t>
            </a:r>
            <a:r>
              <a:rPr lang="nb-NO" sz="2000" b="1">
                <a:solidFill>
                  <a:srgbClr val="0D5672"/>
                </a:solidFill>
                <a:cs typeface="Calibri"/>
              </a:rPr>
              <a:t> 	</a:t>
            </a:r>
            <a:r>
              <a:rPr lang="nb-NO" b="1"/>
              <a:t>LDR value </a:t>
            </a:r>
            <a:r>
              <a:rPr lang="nb-NO"/>
              <a:t>:  between 0 and 1023</a:t>
            </a:r>
            <a:endParaRPr lang="nb-NO">
              <a:cs typeface="Calibri Light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44F9554-D9E3-413A-9E1C-3C8D4718B4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7313" y="2584836"/>
            <a:ext cx="469906" cy="446480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73EB196-5B7E-4F32-BD38-DBB5EC9B8B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7312" y="3346312"/>
            <a:ext cx="469907" cy="446132"/>
          </a:xfrm>
          <a:prstGeom prst="rect">
            <a:avLst/>
          </a:prstGeom>
        </p:spPr>
      </p:pic>
      <p:sp>
        <p:nvSpPr>
          <p:cNvPr id="18" name="Flèche : droite 17">
            <a:extLst>
              <a:ext uri="{FF2B5EF4-FFF2-40B4-BE49-F238E27FC236}">
                <a16:creationId xmlns:a16="http://schemas.microsoft.com/office/drawing/2014/main" id="{352D641C-485A-45B8-8E15-9F477A3A50C4}"/>
              </a:ext>
            </a:extLst>
          </p:cNvPr>
          <p:cNvSpPr/>
          <p:nvPr/>
        </p:nvSpPr>
        <p:spPr>
          <a:xfrm>
            <a:off x="8370157" y="2693776"/>
            <a:ext cx="7239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Flèche : droite 19">
            <a:extLst>
              <a:ext uri="{FF2B5EF4-FFF2-40B4-BE49-F238E27FC236}">
                <a16:creationId xmlns:a16="http://schemas.microsoft.com/office/drawing/2014/main" id="{4165F3F7-4535-439F-85C8-42EA732BE94E}"/>
              </a:ext>
            </a:extLst>
          </p:cNvPr>
          <p:cNvSpPr/>
          <p:nvPr/>
        </p:nvSpPr>
        <p:spPr>
          <a:xfrm>
            <a:off x="8370157" y="3470348"/>
            <a:ext cx="723900" cy="22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1701F0D8-F0A6-43B7-B872-B42C90D16BE3}"/>
              </a:ext>
            </a:extLst>
          </p:cNvPr>
          <p:cNvSpPr txBox="1"/>
          <p:nvPr/>
        </p:nvSpPr>
        <p:spPr>
          <a:xfrm>
            <a:off x="9656031" y="2584836"/>
            <a:ext cx="1954753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>
                <a:solidFill>
                  <a:srgbClr val="00B050"/>
                </a:solidFill>
              </a:rPr>
              <a:t>High </a:t>
            </a:r>
            <a:r>
              <a:rPr lang="fr-FR" err="1">
                <a:solidFill>
                  <a:srgbClr val="00B050"/>
                </a:solidFill>
              </a:rPr>
              <a:t>Intensity</a:t>
            </a:r>
            <a:endParaRPr lang="fr-FR">
              <a:solidFill>
                <a:srgbClr val="00B050"/>
              </a:solidFill>
              <a:cs typeface="Calibri"/>
            </a:endParaRPr>
          </a:p>
          <a:p>
            <a:endParaRPr lang="fr-FR"/>
          </a:p>
          <a:p>
            <a:endParaRPr lang="fr-FR"/>
          </a:p>
          <a:p>
            <a:r>
              <a:rPr lang="fr-FR">
                <a:solidFill>
                  <a:srgbClr val="FF0000"/>
                </a:solidFill>
              </a:rPr>
              <a:t>Low </a:t>
            </a:r>
            <a:r>
              <a:rPr lang="fr-FR" err="1">
                <a:solidFill>
                  <a:srgbClr val="FF0000"/>
                </a:solidFill>
              </a:rPr>
              <a:t>Intensity</a:t>
            </a:r>
            <a:endParaRPr lang="fr-FR">
              <a:solidFill>
                <a:srgbClr val="FF000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2692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FF343549-713B-4645-AE64-412D3971A045}"/>
              </a:ext>
            </a:extLst>
          </p:cNvPr>
          <p:cNvSpPr txBox="1"/>
          <p:nvPr/>
        </p:nvSpPr>
        <p:spPr>
          <a:xfrm>
            <a:off x="561833" y="459474"/>
            <a:ext cx="89415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Features</a:t>
            </a:r>
            <a:r>
              <a:rPr lang="fr-FR" sz="4000" b="1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fr-FR" sz="4000" b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6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97A895A-9836-4AA4-AECE-07F8C0A89C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55"/>
          <a:stretch/>
        </p:blipFill>
        <p:spPr>
          <a:xfrm>
            <a:off x="4308049" y="1412409"/>
            <a:ext cx="4084681" cy="433537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450ECA1-BEDA-4E52-99CC-6A1734A9A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D65C18A-8DD0-4383-BEC2-FFD863CE6B4D}"/>
              </a:ext>
            </a:extLst>
          </p:cNvPr>
          <p:cNvSpPr txBox="1"/>
          <p:nvPr/>
        </p:nvSpPr>
        <p:spPr>
          <a:xfrm>
            <a:off x="561832" y="1170674"/>
            <a:ext cx="8941557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>
                <a:solidFill>
                  <a:schemeClr val="tx1">
                    <a:lumMod val="75000"/>
                    <a:lumOff val="25000"/>
                  </a:schemeClr>
                </a:solidFill>
              </a:rPr>
              <a:t>LDR </a:t>
            </a:r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</a:rPr>
              <a:t>Sensor</a:t>
            </a:r>
            <a:endParaRPr lang="fr-FR" sz="4000" b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27233696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0C5F3E9-1179-4241-A132-154F032F2864}"/>
              </a:ext>
            </a:extLst>
          </p:cNvPr>
          <p:cNvSpPr txBox="1"/>
          <p:nvPr/>
        </p:nvSpPr>
        <p:spPr>
          <a:xfrm>
            <a:off x="561833" y="459474"/>
            <a:ext cx="89415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Webserver</a:t>
            </a:r>
            <a:r>
              <a:rPr lang="fr-FR" sz="4000" b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&amp; </a:t>
            </a:r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Database</a:t>
            </a:r>
            <a:endParaRPr lang="fr-FR" sz="4000" b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  <a:p>
            <a:r>
              <a:rPr lang="fr-FR" sz="4000" b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Principles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B3F393-F141-4E9E-95AF-D9DCB3626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15BC0AD-D6FD-4782-899D-438D9EF6C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309" y="4453212"/>
            <a:ext cx="1422648" cy="966807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AE77AA48-2716-4E43-B186-43A72A75C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0510" y="4610004"/>
            <a:ext cx="876402" cy="503185"/>
          </a:xfrm>
          <a:prstGeom prst="rect">
            <a:avLst/>
          </a:prstGeom>
        </p:spPr>
      </p:pic>
      <p:pic>
        <p:nvPicPr>
          <p:cNvPr id="2" name="Image 6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CDE2CEEE-65C7-4462-B159-19F80D207B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612361"/>
            <a:ext cx="1161562" cy="64806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CA634CE-630D-4B18-8B19-A0513F3FC944}"/>
              </a:ext>
            </a:extLst>
          </p:cNvPr>
          <p:cNvSpPr txBox="1"/>
          <p:nvPr/>
        </p:nvSpPr>
        <p:spPr>
          <a:xfrm>
            <a:off x="3587425" y="3735441"/>
            <a:ext cx="12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Web Server</a:t>
            </a:r>
          </a:p>
        </p:txBody>
      </p:sp>
      <p:sp>
        <p:nvSpPr>
          <p:cNvPr id="11" name="ZoneTexte 2">
            <a:extLst>
              <a:ext uri="{FF2B5EF4-FFF2-40B4-BE49-F238E27FC236}">
                <a16:creationId xmlns:a16="http://schemas.microsoft.com/office/drawing/2014/main" id="{FA1212C1-5EC8-4C87-BC4D-6CB79896F80A}"/>
              </a:ext>
            </a:extLst>
          </p:cNvPr>
          <p:cNvSpPr txBox="1"/>
          <p:nvPr/>
        </p:nvSpPr>
        <p:spPr>
          <a:xfrm>
            <a:off x="5632410" y="2573381"/>
            <a:ext cx="120004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 </a:t>
            </a:r>
            <a:r>
              <a:rPr lang="fr-FR" err="1"/>
              <a:t>Database</a:t>
            </a:r>
            <a:endParaRPr lang="fr-FR"/>
          </a:p>
        </p:txBody>
      </p:sp>
      <p:sp>
        <p:nvSpPr>
          <p:cNvPr id="15" name="ZoneTexte 10">
            <a:extLst>
              <a:ext uri="{FF2B5EF4-FFF2-40B4-BE49-F238E27FC236}">
                <a16:creationId xmlns:a16="http://schemas.microsoft.com/office/drawing/2014/main" id="{DC806DCA-C1D6-4DF4-928E-C3192BD1CC5D}"/>
              </a:ext>
            </a:extLst>
          </p:cNvPr>
          <p:cNvSpPr txBox="1"/>
          <p:nvPr/>
        </p:nvSpPr>
        <p:spPr>
          <a:xfrm>
            <a:off x="5681054" y="3714375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Raspberry</a:t>
            </a:r>
          </a:p>
          <a:p>
            <a:endParaRPr lang="fr-FR"/>
          </a:p>
        </p:txBody>
      </p:sp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76BD8EF0-951D-42D4-8C2F-3BD79BB84B9C}"/>
              </a:ext>
            </a:extLst>
          </p:cNvPr>
          <p:cNvSpPr/>
          <p:nvPr/>
        </p:nvSpPr>
        <p:spPr>
          <a:xfrm>
            <a:off x="5260882" y="2356740"/>
            <a:ext cx="1943100" cy="80261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1" name="Rectangle : coins arrondis 20">
            <a:extLst>
              <a:ext uri="{FF2B5EF4-FFF2-40B4-BE49-F238E27FC236}">
                <a16:creationId xmlns:a16="http://schemas.microsoft.com/office/drawing/2014/main" id="{86216B91-228F-46A3-832D-3A3FF06EDB53}"/>
              </a:ext>
            </a:extLst>
          </p:cNvPr>
          <p:cNvSpPr/>
          <p:nvPr/>
        </p:nvSpPr>
        <p:spPr>
          <a:xfrm>
            <a:off x="7431411" y="3577366"/>
            <a:ext cx="1398964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3" name="Rectangle : coins arrondis 22">
            <a:extLst>
              <a:ext uri="{FF2B5EF4-FFF2-40B4-BE49-F238E27FC236}">
                <a16:creationId xmlns:a16="http://schemas.microsoft.com/office/drawing/2014/main" id="{935E8F78-ED3E-4690-ADCA-1931C6F8CB9E}"/>
              </a:ext>
            </a:extLst>
          </p:cNvPr>
          <p:cNvSpPr/>
          <p:nvPr/>
        </p:nvSpPr>
        <p:spPr>
          <a:xfrm>
            <a:off x="5563550" y="3590558"/>
            <a:ext cx="1398964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5" name="Flèche : double flèche horizontale 24">
            <a:extLst>
              <a:ext uri="{FF2B5EF4-FFF2-40B4-BE49-F238E27FC236}">
                <a16:creationId xmlns:a16="http://schemas.microsoft.com/office/drawing/2014/main" id="{31E1DA13-3D8A-4596-BB1A-4E10904BF691}"/>
              </a:ext>
            </a:extLst>
          </p:cNvPr>
          <p:cNvSpPr/>
          <p:nvPr/>
        </p:nvSpPr>
        <p:spPr>
          <a:xfrm>
            <a:off x="6931647" y="3814794"/>
            <a:ext cx="468897" cy="1978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7" name="Flèche : double flèche horizontale 26">
            <a:extLst>
              <a:ext uri="{FF2B5EF4-FFF2-40B4-BE49-F238E27FC236}">
                <a16:creationId xmlns:a16="http://schemas.microsoft.com/office/drawing/2014/main" id="{D3188235-EE54-4165-8B6B-004B7D1DF339}"/>
              </a:ext>
            </a:extLst>
          </p:cNvPr>
          <p:cNvSpPr/>
          <p:nvPr/>
        </p:nvSpPr>
        <p:spPr>
          <a:xfrm>
            <a:off x="5039727" y="3814794"/>
            <a:ext cx="468897" cy="1978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9" name="Flèche : double flèche verticale 28">
            <a:extLst>
              <a:ext uri="{FF2B5EF4-FFF2-40B4-BE49-F238E27FC236}">
                <a16:creationId xmlns:a16="http://schemas.microsoft.com/office/drawing/2014/main" id="{98730765-56AA-41C6-94A8-F7488364014D}"/>
              </a:ext>
            </a:extLst>
          </p:cNvPr>
          <p:cNvSpPr/>
          <p:nvPr/>
        </p:nvSpPr>
        <p:spPr>
          <a:xfrm>
            <a:off x="6095954" y="3185343"/>
            <a:ext cx="147073" cy="365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D9B1EA4F-5F12-4115-BA87-53B7B74E433E}"/>
              </a:ext>
            </a:extLst>
          </p:cNvPr>
          <p:cNvSpPr/>
          <p:nvPr/>
        </p:nvSpPr>
        <p:spPr>
          <a:xfrm>
            <a:off x="3533851" y="3388026"/>
            <a:ext cx="1401542" cy="1064163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5" name="ZoneTexte 10">
            <a:extLst>
              <a:ext uri="{FF2B5EF4-FFF2-40B4-BE49-F238E27FC236}">
                <a16:creationId xmlns:a16="http://schemas.microsoft.com/office/drawing/2014/main" id="{9F6E7D2F-EB40-43B0-8D32-B34149A0B434}"/>
              </a:ext>
            </a:extLst>
          </p:cNvPr>
          <p:cNvSpPr txBox="1"/>
          <p:nvPr/>
        </p:nvSpPr>
        <p:spPr>
          <a:xfrm>
            <a:off x="7484454" y="3688974"/>
            <a:ext cx="142875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Arduino Yun</a:t>
            </a:r>
          </a:p>
          <a:p>
            <a:endParaRPr lang="fr-FR"/>
          </a:p>
        </p:txBody>
      </p:sp>
      <p:sp>
        <p:nvSpPr>
          <p:cNvPr id="36" name="Flèche : double flèche verticale 35">
            <a:extLst>
              <a:ext uri="{FF2B5EF4-FFF2-40B4-BE49-F238E27FC236}">
                <a16:creationId xmlns:a16="http://schemas.microsoft.com/office/drawing/2014/main" id="{BFADCA6C-9F32-41BD-A1D6-F83DAB78C4CA}"/>
              </a:ext>
            </a:extLst>
          </p:cNvPr>
          <p:cNvSpPr/>
          <p:nvPr/>
        </p:nvSpPr>
        <p:spPr>
          <a:xfrm rot="2040000">
            <a:off x="4872996" y="2763365"/>
            <a:ext cx="190500" cy="4699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70373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E6F53CEB-C307-4388-B921-7DBA9C62F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BBF4C75B-206C-437B-AE4A-2396291599F3}"/>
              </a:ext>
            </a:extLst>
          </p:cNvPr>
          <p:cNvSpPr txBox="1"/>
          <p:nvPr/>
        </p:nvSpPr>
        <p:spPr>
          <a:xfrm>
            <a:off x="608725" y="225013"/>
            <a:ext cx="89415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Webserver</a:t>
            </a:r>
            <a:r>
              <a:rPr lang="fr-FR" sz="4000" b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&amp; </a:t>
            </a:r>
            <a:r>
              <a:rPr lang="fr-FR" sz="4000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Database</a:t>
            </a:r>
            <a:endParaRPr lang="fr-FR" sz="4000" b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  <a:p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Project Process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4BE12C-7F33-4146-B1C1-6DB0CAE97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865" y="1854093"/>
            <a:ext cx="3873763" cy="314283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 7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B726799E-335A-4718-ADB8-CC14E8E9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892" y="1944355"/>
            <a:ext cx="5287992" cy="29602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Image 9" descr="Une image contenant couteau, oiseau&#10;&#10;Description générée avec un niveau de confiance très élevé">
            <a:extLst>
              <a:ext uri="{FF2B5EF4-FFF2-40B4-BE49-F238E27FC236}">
                <a16:creationId xmlns:a16="http://schemas.microsoft.com/office/drawing/2014/main" id="{C6BCC03D-0E53-42AD-930C-EAF9301283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192" y="5190790"/>
            <a:ext cx="2743200" cy="9080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ED555C8-AABD-44D2-B31C-004D7B62C387}"/>
              </a:ext>
            </a:extLst>
          </p:cNvPr>
          <p:cNvSpPr txBox="1"/>
          <p:nvPr/>
        </p:nvSpPr>
        <p:spPr>
          <a:xfrm>
            <a:off x="2174240" y="5191760"/>
            <a:ext cx="27432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4800">
                <a:cs typeface="Calibri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1721855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ZoneTexte 10">
            <a:extLst>
              <a:ext uri="{FF2B5EF4-FFF2-40B4-BE49-F238E27FC236}">
                <a16:creationId xmlns:a16="http://schemas.microsoft.com/office/drawing/2014/main" id="{882E5579-4066-4EBC-951E-EBC16199663A}"/>
              </a:ext>
            </a:extLst>
          </p:cNvPr>
          <p:cNvSpPr txBox="1"/>
          <p:nvPr/>
        </p:nvSpPr>
        <p:spPr>
          <a:xfrm>
            <a:off x="4395890" y="3225331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000000"/>
                </a:solidFill>
              </a:rPr>
              <a:t>Raspberry</a:t>
            </a:r>
          </a:p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B38A26-7583-4DA5-BE5F-81086544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CA3FDC-19F7-4934-BA59-0876F79B1071}"/>
              </a:ext>
            </a:extLst>
          </p:cNvPr>
          <p:cNvSpPr txBox="1"/>
          <p:nvPr/>
        </p:nvSpPr>
        <p:spPr>
          <a:xfrm>
            <a:off x="561833" y="322996"/>
            <a:ext cx="89415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Perspectives</a:t>
            </a:r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  <a:cs typeface="Calibri"/>
              </a:rPr>
              <a:t>Pushing data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F350650-9D3B-422D-8B38-AD26F6130A95}"/>
              </a:ext>
            </a:extLst>
          </p:cNvPr>
          <p:cNvSpPr txBox="1"/>
          <p:nvPr/>
        </p:nvSpPr>
        <p:spPr>
          <a:xfrm>
            <a:off x="2245395" y="1779262"/>
            <a:ext cx="12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Web Server</a:t>
            </a:r>
          </a:p>
        </p:txBody>
      </p:sp>
      <p:sp>
        <p:nvSpPr>
          <p:cNvPr id="8" name="Flèche : double flèche horizontale 7">
            <a:extLst>
              <a:ext uri="{FF2B5EF4-FFF2-40B4-BE49-F238E27FC236}">
                <a16:creationId xmlns:a16="http://schemas.microsoft.com/office/drawing/2014/main" id="{6BD0742F-F099-4BDA-BAA6-8DB3BDDE73CB}"/>
              </a:ext>
            </a:extLst>
          </p:cNvPr>
          <p:cNvSpPr/>
          <p:nvPr/>
        </p:nvSpPr>
        <p:spPr>
          <a:xfrm>
            <a:off x="5589617" y="1858615"/>
            <a:ext cx="468897" cy="1978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10" name="Flèche : double flèche horizontale 9">
            <a:extLst>
              <a:ext uri="{FF2B5EF4-FFF2-40B4-BE49-F238E27FC236}">
                <a16:creationId xmlns:a16="http://schemas.microsoft.com/office/drawing/2014/main" id="{54E60872-7AF2-448B-A189-651A2C240392}"/>
              </a:ext>
            </a:extLst>
          </p:cNvPr>
          <p:cNvSpPr/>
          <p:nvPr/>
        </p:nvSpPr>
        <p:spPr>
          <a:xfrm>
            <a:off x="3697697" y="1858615"/>
            <a:ext cx="468897" cy="1978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12" name="ZoneTexte 10">
            <a:extLst>
              <a:ext uri="{FF2B5EF4-FFF2-40B4-BE49-F238E27FC236}">
                <a16:creationId xmlns:a16="http://schemas.microsoft.com/office/drawing/2014/main" id="{58CEE60E-5F43-48F4-AF36-7F19BBF0B252}"/>
              </a:ext>
            </a:extLst>
          </p:cNvPr>
          <p:cNvSpPr txBox="1"/>
          <p:nvPr/>
        </p:nvSpPr>
        <p:spPr>
          <a:xfrm>
            <a:off x="4339024" y="175819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000000"/>
                </a:solidFill>
              </a:rPr>
              <a:t>Raspberry</a:t>
            </a:r>
          </a:p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14" name="ZoneTexte 10">
            <a:extLst>
              <a:ext uri="{FF2B5EF4-FFF2-40B4-BE49-F238E27FC236}">
                <a16:creationId xmlns:a16="http://schemas.microsoft.com/office/drawing/2014/main" id="{5AAAE7C0-4273-4096-B75C-25E9C49D4E6F}"/>
              </a:ext>
            </a:extLst>
          </p:cNvPr>
          <p:cNvSpPr txBox="1"/>
          <p:nvPr/>
        </p:nvSpPr>
        <p:spPr>
          <a:xfrm>
            <a:off x="6142424" y="1732795"/>
            <a:ext cx="142875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000000"/>
                </a:solidFill>
              </a:rPr>
              <a:t>Arduino Yun</a:t>
            </a:r>
          </a:p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15" name="Phylactère : pensées 14">
            <a:extLst>
              <a:ext uri="{FF2B5EF4-FFF2-40B4-BE49-F238E27FC236}">
                <a16:creationId xmlns:a16="http://schemas.microsoft.com/office/drawing/2014/main" id="{70435C40-26A7-47EE-BDF8-51C2BC7212C6}"/>
              </a:ext>
            </a:extLst>
          </p:cNvPr>
          <p:cNvSpPr/>
          <p:nvPr/>
        </p:nvSpPr>
        <p:spPr>
          <a:xfrm>
            <a:off x="964442" y="1735153"/>
            <a:ext cx="909850" cy="61414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D4FEF7AF-F923-4EF2-8DAB-E8C3BFC5F9FE}"/>
              </a:ext>
            </a:extLst>
          </p:cNvPr>
          <p:cNvSpPr txBox="1"/>
          <p:nvPr/>
        </p:nvSpPr>
        <p:spPr>
          <a:xfrm>
            <a:off x="1250618" y="183064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1</a:t>
            </a:r>
            <a:endParaRPr lang="fr-FR" sz="2000" b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31" name="Connecteur droit avec flèche 30">
            <a:extLst>
              <a:ext uri="{FF2B5EF4-FFF2-40B4-BE49-F238E27FC236}">
                <a16:creationId xmlns:a16="http://schemas.microsoft.com/office/drawing/2014/main" id="{614B4533-4659-4500-A156-4692C69B8DE1}"/>
              </a:ext>
            </a:extLst>
          </p:cNvPr>
          <p:cNvCxnSpPr/>
          <p:nvPr/>
        </p:nvCxnSpPr>
        <p:spPr>
          <a:xfrm>
            <a:off x="4836351" y="3169601"/>
            <a:ext cx="545910" cy="46629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F0FA21DA-34E2-46D7-839C-1D9F3619A036}"/>
              </a:ext>
            </a:extLst>
          </p:cNvPr>
          <p:cNvSpPr txBox="1"/>
          <p:nvPr/>
        </p:nvSpPr>
        <p:spPr>
          <a:xfrm>
            <a:off x="2415234" y="3178158"/>
            <a:ext cx="12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Web Server</a:t>
            </a:r>
          </a:p>
        </p:txBody>
      </p:sp>
      <p:sp>
        <p:nvSpPr>
          <p:cNvPr id="37" name="ZoneTexte 10">
            <a:extLst>
              <a:ext uri="{FF2B5EF4-FFF2-40B4-BE49-F238E27FC236}">
                <a16:creationId xmlns:a16="http://schemas.microsoft.com/office/drawing/2014/main" id="{63F86FED-EAEE-4672-8DBE-5CB06D0C7524}"/>
              </a:ext>
            </a:extLst>
          </p:cNvPr>
          <p:cNvSpPr txBox="1"/>
          <p:nvPr/>
        </p:nvSpPr>
        <p:spPr>
          <a:xfrm>
            <a:off x="6200503" y="3181277"/>
            <a:ext cx="142875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000000"/>
                </a:solidFill>
              </a:rPr>
              <a:t>Arduino Yun</a:t>
            </a:r>
          </a:p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38" name="Phylactère : pensées 37">
            <a:extLst>
              <a:ext uri="{FF2B5EF4-FFF2-40B4-BE49-F238E27FC236}">
                <a16:creationId xmlns:a16="http://schemas.microsoft.com/office/drawing/2014/main" id="{084096F9-1B63-4627-AD02-0DAC237790A2}"/>
              </a:ext>
            </a:extLst>
          </p:cNvPr>
          <p:cNvSpPr/>
          <p:nvPr/>
        </p:nvSpPr>
        <p:spPr>
          <a:xfrm>
            <a:off x="1032681" y="3122675"/>
            <a:ext cx="909850" cy="61414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5211BF89-3621-4BF2-9804-B160261CACC2}"/>
              </a:ext>
            </a:extLst>
          </p:cNvPr>
          <p:cNvSpPr txBox="1"/>
          <p:nvPr/>
        </p:nvSpPr>
        <p:spPr>
          <a:xfrm>
            <a:off x="1318857" y="3229543"/>
            <a:ext cx="196088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</a:rPr>
              <a:t>2</a:t>
            </a:r>
            <a:endParaRPr lang="fr-FR" sz="2000" b="1">
              <a:solidFill>
                <a:schemeClr val="bg1"/>
              </a:solidFill>
              <a:cs typeface="Calibri"/>
            </a:endParaRPr>
          </a:p>
        </p:txBody>
      </p:sp>
      <p:cxnSp>
        <p:nvCxnSpPr>
          <p:cNvPr id="47" name="Connecteur droit avec flèche 46">
            <a:extLst>
              <a:ext uri="{FF2B5EF4-FFF2-40B4-BE49-F238E27FC236}">
                <a16:creationId xmlns:a16="http://schemas.microsoft.com/office/drawing/2014/main" id="{9F796A86-4DE6-45A5-96F1-F80396F027DD}"/>
              </a:ext>
            </a:extLst>
          </p:cNvPr>
          <p:cNvCxnSpPr>
            <a:cxnSpLocks/>
          </p:cNvCxnSpPr>
          <p:nvPr/>
        </p:nvCxnSpPr>
        <p:spPr>
          <a:xfrm flipH="1">
            <a:off x="4732818" y="3089187"/>
            <a:ext cx="602777" cy="53453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Phylactère : pensées 20">
            <a:extLst>
              <a:ext uri="{FF2B5EF4-FFF2-40B4-BE49-F238E27FC236}">
                <a16:creationId xmlns:a16="http://schemas.microsoft.com/office/drawing/2014/main" id="{8FDBA787-185C-4775-932A-688E9040662C}"/>
              </a:ext>
            </a:extLst>
          </p:cNvPr>
          <p:cNvSpPr/>
          <p:nvPr/>
        </p:nvSpPr>
        <p:spPr>
          <a:xfrm>
            <a:off x="961560" y="4616194"/>
            <a:ext cx="909850" cy="614149"/>
          </a:xfrm>
          <a:prstGeom prst="cloud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11BA246F-929B-413B-9B6B-FE983062365C}"/>
              </a:ext>
            </a:extLst>
          </p:cNvPr>
          <p:cNvSpPr txBox="1"/>
          <p:nvPr/>
        </p:nvSpPr>
        <p:spPr>
          <a:xfrm>
            <a:off x="1250617" y="472624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fr-FR" sz="2000" b="1">
                <a:solidFill>
                  <a:schemeClr val="bg1"/>
                </a:solidFill>
                <a:cs typeface="Calibri"/>
              </a:rPr>
              <a:t>3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011F1E8C-C041-4BAD-943F-0155DC657D0E}"/>
              </a:ext>
            </a:extLst>
          </p:cNvPr>
          <p:cNvSpPr txBox="1"/>
          <p:nvPr/>
        </p:nvSpPr>
        <p:spPr>
          <a:xfrm>
            <a:off x="2387634" y="4878061"/>
            <a:ext cx="1285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Web Server</a:t>
            </a:r>
          </a:p>
        </p:txBody>
      </p:sp>
      <p:sp>
        <p:nvSpPr>
          <p:cNvPr id="25" name="Flèche : double flèche horizontale 24">
            <a:extLst>
              <a:ext uri="{FF2B5EF4-FFF2-40B4-BE49-F238E27FC236}">
                <a16:creationId xmlns:a16="http://schemas.microsoft.com/office/drawing/2014/main" id="{2FC05ED1-8014-429B-B90D-53F5290B5C01}"/>
              </a:ext>
            </a:extLst>
          </p:cNvPr>
          <p:cNvSpPr/>
          <p:nvPr/>
        </p:nvSpPr>
        <p:spPr>
          <a:xfrm>
            <a:off x="5731856" y="4957415"/>
            <a:ext cx="468897" cy="1978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6" name="Flèche : double flèche horizontale 25">
            <a:extLst>
              <a:ext uri="{FF2B5EF4-FFF2-40B4-BE49-F238E27FC236}">
                <a16:creationId xmlns:a16="http://schemas.microsoft.com/office/drawing/2014/main" id="{02FEF4EB-73AB-4A42-8087-255402E1FA76}"/>
              </a:ext>
            </a:extLst>
          </p:cNvPr>
          <p:cNvSpPr/>
          <p:nvPr/>
        </p:nvSpPr>
        <p:spPr>
          <a:xfrm>
            <a:off x="3839937" y="4957415"/>
            <a:ext cx="468897" cy="1978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27" name="ZoneTexte 10">
            <a:extLst>
              <a:ext uri="{FF2B5EF4-FFF2-40B4-BE49-F238E27FC236}">
                <a16:creationId xmlns:a16="http://schemas.microsoft.com/office/drawing/2014/main" id="{37AECEF2-5AEE-49A8-992A-4868C7FA919B}"/>
              </a:ext>
            </a:extLst>
          </p:cNvPr>
          <p:cNvSpPr txBox="1"/>
          <p:nvPr/>
        </p:nvSpPr>
        <p:spPr>
          <a:xfrm>
            <a:off x="4481263" y="4856996"/>
            <a:ext cx="14287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000000"/>
                </a:solidFill>
              </a:rPr>
              <a:t>Raspberry</a:t>
            </a:r>
          </a:p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28" name="ZoneTexte 10">
            <a:extLst>
              <a:ext uri="{FF2B5EF4-FFF2-40B4-BE49-F238E27FC236}">
                <a16:creationId xmlns:a16="http://schemas.microsoft.com/office/drawing/2014/main" id="{3861E70A-CDB0-4602-83E1-CC1713BDD273}"/>
              </a:ext>
            </a:extLst>
          </p:cNvPr>
          <p:cNvSpPr txBox="1"/>
          <p:nvPr/>
        </p:nvSpPr>
        <p:spPr>
          <a:xfrm>
            <a:off x="6284663" y="4912875"/>
            <a:ext cx="142875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000000"/>
                </a:solidFill>
              </a:rPr>
              <a:t>Arduino Yun</a:t>
            </a:r>
          </a:p>
          <a:p>
            <a:endParaRPr lang="fr-FR">
              <a:solidFill>
                <a:srgbClr val="000000"/>
              </a:solidFill>
            </a:endParaRP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B2C3C188-CCB3-4F90-A19A-3EB1EB157E0B}"/>
              </a:ext>
            </a:extLst>
          </p:cNvPr>
          <p:cNvCxnSpPr>
            <a:cxnSpLocks/>
          </p:cNvCxnSpPr>
          <p:nvPr/>
        </p:nvCxnSpPr>
        <p:spPr>
          <a:xfrm>
            <a:off x="4836351" y="4815520"/>
            <a:ext cx="545910" cy="466297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02CA0C38-0B68-428B-BF04-8A5EC80380D2}"/>
              </a:ext>
            </a:extLst>
          </p:cNvPr>
          <p:cNvCxnSpPr/>
          <p:nvPr/>
        </p:nvCxnSpPr>
        <p:spPr>
          <a:xfrm flipH="1">
            <a:off x="4795520" y="4800600"/>
            <a:ext cx="528320" cy="46736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B385E441-D95F-4671-B7CB-826CF931BD65}"/>
              </a:ext>
            </a:extLst>
          </p:cNvPr>
          <p:cNvCxnSpPr>
            <a:cxnSpLocks/>
          </p:cNvCxnSpPr>
          <p:nvPr/>
        </p:nvCxnSpPr>
        <p:spPr>
          <a:xfrm flipH="1" flipV="1">
            <a:off x="2692400" y="4810760"/>
            <a:ext cx="660400" cy="50800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010D6375-CBA3-408B-B2DF-08E93C41B6C1}"/>
              </a:ext>
            </a:extLst>
          </p:cNvPr>
          <p:cNvCxnSpPr>
            <a:cxnSpLocks/>
          </p:cNvCxnSpPr>
          <p:nvPr/>
        </p:nvCxnSpPr>
        <p:spPr>
          <a:xfrm flipV="1">
            <a:off x="2783840" y="4810759"/>
            <a:ext cx="467360" cy="518160"/>
          </a:xfrm>
          <a:prstGeom prst="straightConnector1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lèche : double flèche horizontale 40">
            <a:extLst>
              <a:ext uri="{FF2B5EF4-FFF2-40B4-BE49-F238E27FC236}">
                <a16:creationId xmlns:a16="http://schemas.microsoft.com/office/drawing/2014/main" id="{AAD21AC9-A3D8-4FEA-9552-8D6C4946CD5F}"/>
              </a:ext>
            </a:extLst>
          </p:cNvPr>
          <p:cNvSpPr/>
          <p:nvPr/>
        </p:nvSpPr>
        <p:spPr>
          <a:xfrm>
            <a:off x="7708015" y="4964390"/>
            <a:ext cx="468897" cy="197858"/>
          </a:xfrm>
          <a:prstGeom prst="leftRightArrow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solidFill>
                <a:srgbClr val="000000"/>
              </a:solidFill>
            </a:endParaRPr>
          </a:p>
        </p:txBody>
      </p:sp>
      <p:sp>
        <p:nvSpPr>
          <p:cNvPr id="42" name="ZoneTexte 10">
            <a:extLst>
              <a:ext uri="{FF2B5EF4-FFF2-40B4-BE49-F238E27FC236}">
                <a16:creationId xmlns:a16="http://schemas.microsoft.com/office/drawing/2014/main" id="{E0687E35-ECD4-4C40-962B-C59E9C362BB5}"/>
              </a:ext>
            </a:extLst>
          </p:cNvPr>
          <p:cNvSpPr txBox="1"/>
          <p:nvPr/>
        </p:nvSpPr>
        <p:spPr>
          <a:xfrm>
            <a:off x="8469062" y="4872235"/>
            <a:ext cx="142875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>
                <a:solidFill>
                  <a:srgbClr val="000000"/>
                </a:solidFill>
              </a:rPr>
              <a:t>LCD screen</a:t>
            </a:r>
            <a:endParaRPr lang="fr-FR"/>
          </a:p>
          <a:p>
            <a:endParaRPr lang="fr-FR">
              <a:solidFill>
                <a:srgbClr val="000000"/>
              </a:solidFill>
            </a:endParaRPr>
          </a:p>
        </p:txBody>
      </p:sp>
      <p:sp>
        <p:nvSpPr>
          <p:cNvPr id="43" name="Flèche : double flèche horizontale 42">
            <a:extLst>
              <a:ext uri="{FF2B5EF4-FFF2-40B4-BE49-F238E27FC236}">
                <a16:creationId xmlns:a16="http://schemas.microsoft.com/office/drawing/2014/main" id="{9F30577D-97A1-407F-ABAC-4ECF9DF3F6D3}"/>
              </a:ext>
            </a:extLst>
          </p:cNvPr>
          <p:cNvSpPr/>
          <p:nvPr/>
        </p:nvSpPr>
        <p:spPr>
          <a:xfrm>
            <a:off x="3679536" y="2854295"/>
            <a:ext cx="2511057" cy="19785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859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61B38A26-7583-4DA5-BE5F-81086544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3CA3FDC-19F7-4934-BA59-0876F79B1071}"/>
              </a:ext>
            </a:extLst>
          </p:cNvPr>
          <p:cNvSpPr txBox="1"/>
          <p:nvPr/>
        </p:nvSpPr>
        <p:spPr>
          <a:xfrm>
            <a:off x="561833" y="322996"/>
            <a:ext cx="894155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Perspectives</a:t>
            </a:r>
            <a:endParaRPr lang="fr-FR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fr-FR" sz="4000" b="1">
              <a:solidFill>
                <a:schemeClr val="tx1">
                  <a:lumMod val="75000"/>
                  <a:lumOff val="25000"/>
                </a:schemeClr>
              </a:solidFill>
              <a:cs typeface="Calibri"/>
            </a:endParaRPr>
          </a:p>
        </p:txBody>
      </p:sp>
      <p:pic>
        <p:nvPicPr>
          <p:cNvPr id="5" name="Image 6" descr="Une image contenant capture d’écran&#10;&#10;Description générée avec un niveau de confiance très élevé">
            <a:extLst>
              <a:ext uri="{FF2B5EF4-FFF2-40B4-BE49-F238E27FC236}">
                <a16:creationId xmlns:a16="http://schemas.microsoft.com/office/drawing/2014/main" id="{E76A3519-670E-4FC2-ADE2-6D82F1F84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680" y="1548585"/>
            <a:ext cx="6797040" cy="3801470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B3A80BCD-4E90-45F5-A1A2-EBFD489A6956}"/>
              </a:ext>
            </a:extLst>
          </p:cNvPr>
          <p:cNvSpPr txBox="1"/>
          <p:nvPr/>
        </p:nvSpPr>
        <p:spPr>
          <a:xfrm>
            <a:off x="608725" y="225013"/>
            <a:ext cx="89415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fr-FR" sz="4000" b="1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  <a:p>
            <a:r>
              <a:rPr lang="fr-FR" sz="3200" b="1" err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Alert</a:t>
            </a:r>
            <a:r>
              <a:rPr lang="fr-FR" sz="3200" b="1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 message</a:t>
            </a:r>
          </a:p>
        </p:txBody>
      </p:sp>
    </p:spTree>
    <p:extLst>
      <p:ext uri="{BB962C8B-B14F-4D97-AF65-F5344CB8AC3E}">
        <p14:creationId xmlns:p14="http://schemas.microsoft.com/office/powerpoint/2010/main" val="3694299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Une image contenant signe, dessin&#10;&#10;Description générée avec un niveau de confiance très élevé">
            <a:extLst>
              <a:ext uri="{FF2B5EF4-FFF2-40B4-BE49-F238E27FC236}">
                <a16:creationId xmlns:a16="http://schemas.microsoft.com/office/drawing/2014/main" id="{7EBDEB0F-C355-4809-A97C-22640862E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346" y="796978"/>
            <a:ext cx="9703309" cy="526404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6180920-741F-4E1C-BC4D-99CB2ABF07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153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C6E698C-8155-4B8B-BDC9-B7299772B5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0EEF5601-A8BC-411D-AA64-3E79320BA1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4584734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DCFA24-B7C9-496E-A27E-DBAA9957F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7073" y="2177207"/>
            <a:ext cx="2938022" cy="2403767"/>
          </a:xfrm>
        </p:spPr>
        <p:txBody>
          <a:bodyPr vert="horz" lIns="0" tIns="45720" rIns="0" bIns="45720" rtlCol="0" anchor="ctr">
            <a:normAutofit/>
          </a:bodyPr>
          <a:lstStyle/>
          <a:p>
            <a:pPr marL="0" indent="0" algn="ctr">
              <a:buNone/>
            </a:pPr>
            <a:r>
              <a:rPr lang="fr-FR" sz="3200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lang="en" sz="3200" b="1">
                <a:solidFill>
                  <a:srgbClr val="FFFFFF"/>
                </a:solidFill>
                <a:latin typeface="Calibri"/>
                <a:cs typeface="Calibri"/>
              </a:rPr>
              <a:t>able of Contents</a:t>
            </a:r>
            <a:endParaRPr lang="fr-FR" sz="3200" b="1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33209156-242F-4B26-8D07-CEB2B68A9F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4734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C47B26A-A2F2-44C0-84CF-A7C9DAC92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83078" y="6459785"/>
            <a:ext cx="82940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>
                <a:solidFill>
                  <a:schemeClr val="tx2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5EF0793-2161-4AAB-A9A0-E278C3F0BA42}"/>
              </a:ext>
            </a:extLst>
          </p:cNvPr>
          <p:cNvSpPr txBox="1"/>
          <p:nvPr/>
        </p:nvSpPr>
        <p:spPr>
          <a:xfrm>
            <a:off x="5818978" y="918644"/>
            <a:ext cx="4646263" cy="50115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514350" indent="-5143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fr-FR" sz="280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Actual</a:t>
            </a:r>
            <a:r>
              <a:rPr lang="fr-FR" sz="2800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 </a:t>
            </a:r>
            <a:r>
              <a:rPr lang="fr-FR" sz="2800" err="1">
                <a:solidFill>
                  <a:schemeClr val="accent2">
                    <a:lumMod val="50000"/>
                  </a:schemeClr>
                </a:solidFill>
                <a:ea typeface="+mn-lt"/>
                <a:cs typeface="+mn-lt"/>
              </a:rPr>
              <a:t>Problem</a:t>
            </a:r>
            <a:endParaRPr lang="fr-FR" sz="2800">
              <a:solidFill>
                <a:schemeClr val="accent2">
                  <a:lumMod val="50000"/>
                </a:schemeClr>
              </a:solidFill>
              <a:cs typeface="Calibri" panose="020F0502020204030204"/>
            </a:endParaRP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fr-FR" sz="2800" err="1">
                <a:solidFill>
                  <a:schemeClr val="accent2">
                    <a:lumMod val="50000"/>
                  </a:schemeClr>
                </a:solidFill>
              </a:rPr>
              <a:t>Purpose</a:t>
            </a:r>
            <a:r>
              <a:rPr lang="fr-FR" sz="2800">
                <a:solidFill>
                  <a:schemeClr val="accent2">
                    <a:lumMod val="50000"/>
                  </a:schemeClr>
                </a:solidFill>
              </a:rPr>
              <a:t>  </a:t>
            </a:r>
            <a:endParaRPr lang="fr-FR" sz="28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fr-FR" sz="2800" err="1">
                <a:solidFill>
                  <a:schemeClr val="accent2">
                    <a:lumMod val="50000"/>
                  </a:schemeClr>
                </a:solidFill>
                <a:cs typeface="Calibri"/>
              </a:rPr>
              <a:t>Demonstration</a:t>
            </a:r>
            <a:r>
              <a:rPr lang="fr-FR" sz="2800">
                <a:solidFill>
                  <a:schemeClr val="accent2">
                    <a:lumMod val="50000"/>
                  </a:schemeClr>
                </a:solidFill>
                <a:cs typeface="Calibri"/>
              </a:rPr>
              <a:t> </a:t>
            </a: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fr-FR" sz="2800">
                <a:solidFill>
                  <a:schemeClr val="accent2">
                    <a:lumMod val="50000"/>
                  </a:schemeClr>
                </a:solidFill>
              </a:rPr>
              <a:t>How </a:t>
            </a:r>
            <a:r>
              <a:rPr lang="fr-FR" sz="2800" err="1">
                <a:solidFill>
                  <a:schemeClr val="accent2">
                    <a:lumMod val="50000"/>
                  </a:schemeClr>
                </a:solidFill>
              </a:rPr>
              <a:t>does</a:t>
            </a:r>
            <a:r>
              <a:rPr lang="fr-FR" sz="280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2800" err="1">
                <a:solidFill>
                  <a:schemeClr val="accent2">
                    <a:lumMod val="50000"/>
                  </a:schemeClr>
                </a:solidFill>
              </a:rPr>
              <a:t>it</a:t>
            </a:r>
            <a:r>
              <a:rPr lang="fr-FR" sz="280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fr-FR" sz="2800" err="1">
                <a:solidFill>
                  <a:schemeClr val="accent2">
                    <a:lumMod val="50000"/>
                  </a:schemeClr>
                </a:solidFill>
              </a:rPr>
              <a:t>work</a:t>
            </a:r>
            <a:r>
              <a:rPr lang="fr-FR" sz="2800">
                <a:solidFill>
                  <a:schemeClr val="accent2">
                    <a:lumMod val="50000"/>
                  </a:schemeClr>
                </a:solidFill>
              </a:rPr>
              <a:t> ?</a:t>
            </a:r>
            <a:endParaRPr lang="fr-FR" sz="2800">
              <a:solidFill>
                <a:schemeClr val="accent2">
                  <a:lumMod val="50000"/>
                </a:schemeClr>
              </a:solidFill>
              <a:cs typeface="Calibri"/>
            </a:endParaRP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Font typeface="+mj-lt"/>
              <a:buAutoNum type="arabicPeriod"/>
            </a:pPr>
            <a:r>
              <a:rPr lang="fr-FR" sz="2800" err="1">
                <a:solidFill>
                  <a:schemeClr val="accent2">
                    <a:lumMod val="50000"/>
                  </a:schemeClr>
                </a:solidFill>
              </a:rPr>
              <a:t>Features</a:t>
            </a: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AutoNum type="arabicPeriod"/>
            </a:pPr>
            <a:r>
              <a:rPr lang="fr-FR" sz="2800">
                <a:solidFill>
                  <a:schemeClr val="accent2">
                    <a:lumMod val="50000"/>
                  </a:schemeClr>
                </a:solidFill>
                <a:cs typeface="Calibri"/>
              </a:rPr>
              <a:t>Perspectives</a:t>
            </a:r>
          </a:p>
          <a:p>
            <a:pPr marL="514350" indent="-514350">
              <a:lnSpc>
                <a:spcPct val="150000"/>
              </a:lnSpc>
              <a:spcAft>
                <a:spcPts val="600"/>
              </a:spcAft>
              <a:buClr>
                <a:schemeClr val="accent2"/>
              </a:buClr>
              <a:buAutoNum type="arabicPeriod"/>
            </a:pPr>
            <a:endParaRPr lang="fr-FR" sz="2800">
              <a:solidFill>
                <a:schemeClr val="accent2">
                  <a:lumMod val="50000"/>
                </a:schemeClr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23718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19D898-2525-45EA-B168-451CF5CAA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/>
              <a:t>Green House </a:t>
            </a:r>
            <a:r>
              <a:rPr lang="fr-FR" b="1" err="1"/>
              <a:t>Actual</a:t>
            </a:r>
            <a:r>
              <a:rPr lang="fr-FR" b="1"/>
              <a:t> </a:t>
            </a:r>
            <a:r>
              <a:rPr lang="fr-FR" b="1" err="1"/>
              <a:t>Problem</a:t>
            </a:r>
            <a:endParaRPr lang="fr-FR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82E7B569-1664-4767-A965-0B5BDEF1B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3144" y="2538918"/>
            <a:ext cx="2231137" cy="2273234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28F709A-5486-4317-B6D5-DC1D97786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542AC0A-6D23-440F-8303-A4F538AC4D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38918"/>
            <a:ext cx="2301472" cy="227323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28E18D7F-707B-47B6-9697-D5B53225A2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8674" y="2538918"/>
            <a:ext cx="2502765" cy="227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488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Straight Connector 27">
            <a:extLst>
              <a:ext uri="{FF2B5EF4-FFF2-40B4-BE49-F238E27FC236}">
                <a16:creationId xmlns:a16="http://schemas.microsoft.com/office/drawing/2014/main" id="{C6DEF8F9-FFEF-4EDB-8A06-8A7884ED42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Rectangle 29">
            <a:extLst>
              <a:ext uri="{FF2B5EF4-FFF2-40B4-BE49-F238E27FC236}">
                <a16:creationId xmlns:a16="http://schemas.microsoft.com/office/drawing/2014/main" id="{E0747CA7-2579-4FF5-95CF-E3FA65C9E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88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2" name="Rectangle 31">
            <a:extLst>
              <a:ext uri="{FF2B5EF4-FFF2-40B4-BE49-F238E27FC236}">
                <a16:creationId xmlns:a16="http://schemas.microsoft.com/office/drawing/2014/main" id="{1C63BD94-CA0C-4C27-BB07-89F71DEA2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44820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BC630CB6-E2B1-4E61-BEF6-8564F9768EFE}"/>
              </a:ext>
            </a:extLst>
          </p:cNvPr>
          <p:cNvSpPr txBox="1"/>
          <p:nvPr/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 defTabSz="914400">
              <a:lnSpc>
                <a:spcPct val="85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spc="-5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Purpose </a:t>
            </a:r>
            <a:endParaRPr lang="en-US" sz="4800" b="1" spc="-5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+mj-ea"/>
              <a:cs typeface="Calibri Ligh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E9405F-BB9E-487C-8F14-419CB8393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  <p:graphicFrame>
        <p:nvGraphicFramePr>
          <p:cNvPr id="8" name="ZoneTexte 3">
            <a:extLst>
              <a:ext uri="{FF2B5EF4-FFF2-40B4-BE49-F238E27FC236}">
                <a16:creationId xmlns:a16="http://schemas.microsoft.com/office/drawing/2014/main" id="{518E3C2D-4CB2-4949-9653-DE18AD0697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43492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9916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-1576511866 (1)">
            <a:hlinkClick r:id="" action="ppaction://media"/>
            <a:extLst>
              <a:ext uri="{FF2B5EF4-FFF2-40B4-BE49-F238E27FC236}">
                <a16:creationId xmlns:a16="http://schemas.microsoft.com/office/drawing/2014/main" id="{D540872C-E379-4291-9D99-CAC2AA6302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606531" y="809619"/>
            <a:ext cx="2840751" cy="5050225"/>
          </a:xfrm>
          <a:prstGeom prst="rect">
            <a:avLst/>
          </a:prstGeom>
        </p:spPr>
      </p:pic>
      <p:sp>
        <p:nvSpPr>
          <p:cNvPr id="2" name="Plassholder for lysbildenummer 1">
            <a:extLst>
              <a:ext uri="{FF2B5EF4-FFF2-40B4-BE49-F238E27FC236}">
                <a16:creationId xmlns:a16="http://schemas.microsoft.com/office/drawing/2014/main" id="{686557FB-5B07-43D6-9302-4DF1D682B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00458" y="6459785"/>
            <a:ext cx="13120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FAB73BC-B049-4115-A692-8D63A059BFB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9A8F0EA-AF40-484F-BEF4-59EE02B51A23}"/>
              </a:ext>
            </a:extLst>
          </p:cNvPr>
          <p:cNvSpPr txBox="1"/>
          <p:nvPr/>
        </p:nvSpPr>
        <p:spPr>
          <a:xfrm>
            <a:off x="678730" y="2705725"/>
            <a:ext cx="3695652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fr-FR" sz="4400" b="1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Demonstration</a:t>
            </a:r>
            <a:r>
              <a:rPr lang="fr-FR" sz="4400" b="1">
                <a:solidFill>
                  <a:srgbClr val="0D5672"/>
                </a:solidFill>
                <a:ea typeface="+mn-lt"/>
                <a:cs typeface="+mn-lt"/>
              </a:rPr>
              <a:t> </a:t>
            </a:r>
          </a:p>
        </p:txBody>
      </p:sp>
      <p:pic>
        <p:nvPicPr>
          <p:cNvPr id="8" name="video-1576511857">
            <a:hlinkClick r:id="" action="ppaction://media"/>
            <a:extLst>
              <a:ext uri="{FF2B5EF4-FFF2-40B4-BE49-F238E27FC236}">
                <a16:creationId xmlns:a16="http://schemas.microsoft.com/office/drawing/2014/main" id="{7260882E-E5D3-486C-B306-0D45D79F3D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235049" y="809618"/>
            <a:ext cx="2840752" cy="50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98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E757AEE-09E4-4C6B-8FF5-2C6726E6F1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520" y="266283"/>
            <a:ext cx="9946640" cy="1328837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 sz="4000" b="1" err="1">
                <a:latin typeface="Calibri"/>
                <a:ea typeface="+mn-lt"/>
                <a:cs typeface="+mn-lt"/>
              </a:rPr>
              <a:t>Demonstration</a:t>
            </a:r>
            <a:r>
              <a:rPr lang="fr-FR" sz="4000" b="1">
                <a:latin typeface="Calibri"/>
                <a:ea typeface="+mn-lt"/>
                <a:cs typeface="+mn-lt"/>
              </a:rPr>
              <a:t> </a:t>
            </a:r>
            <a:br>
              <a:rPr lang="fr-FR" sz="4000" b="1">
                <a:latin typeface="Calibri"/>
                <a:cs typeface="Calibri"/>
              </a:rPr>
            </a:br>
            <a:r>
              <a:rPr lang="fr-FR" sz="3200" b="1">
                <a:latin typeface="Calibri"/>
                <a:cs typeface="Calibri Light"/>
              </a:rPr>
              <a:t>Global system </a:t>
            </a:r>
            <a:endParaRPr lang="fr-FR" sz="3200">
              <a:latin typeface="Calibri"/>
              <a:cs typeface="Calibri Light"/>
            </a:endParaRP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CB6CB62B-81CC-462E-94A6-B52704170F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endParaRPr lang="nb-NO"/>
          </a:p>
          <a:p>
            <a:r>
              <a:rPr lang="nb-NO" err="1"/>
              <a:t>Combining</a:t>
            </a:r>
            <a:r>
              <a:rPr lang="nb-NO"/>
              <a:t> LDR and DHT11 sensors</a:t>
            </a:r>
            <a:endParaRPr lang="nb-NO">
              <a:cs typeface="Calibri"/>
            </a:endParaRPr>
          </a:p>
          <a:p>
            <a:endParaRPr lang="nb-NO">
              <a:cs typeface="Calibri"/>
            </a:endParaRPr>
          </a:p>
          <a:p>
            <a:r>
              <a:rPr lang="nb-NO" err="1">
                <a:cs typeface="Calibri"/>
              </a:rPr>
              <a:t>Combining</a:t>
            </a:r>
            <a:r>
              <a:rPr lang="nb-NO">
                <a:cs typeface="Calibri"/>
              </a:rPr>
              <a:t> </a:t>
            </a:r>
            <a:r>
              <a:rPr lang="nb-NO" err="1">
                <a:cs typeface="Calibri"/>
              </a:rPr>
              <a:t>codes</a:t>
            </a:r>
            <a:endParaRPr lang="nb-NO">
              <a:cs typeface="Calibri"/>
            </a:endParaRPr>
          </a:p>
          <a:p>
            <a:endParaRPr lang="nb-NO">
              <a:cs typeface="Calibri"/>
            </a:endParaRPr>
          </a:p>
          <a:p>
            <a:endParaRPr lang="nb-NO" sz="3200" b="1">
              <a:solidFill>
                <a:srgbClr val="FF0000"/>
              </a:solidFill>
              <a:cs typeface="Calibri"/>
            </a:endParaRPr>
          </a:p>
          <a:p>
            <a:endParaRPr lang="fr-FR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7DA3A95B-AC8C-4617-865E-ED857D8E9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F2572AC0-F06B-4EEC-A413-8C7E97B5727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19" b="13952"/>
          <a:stretch/>
        </p:blipFill>
        <p:spPr>
          <a:xfrm>
            <a:off x="1620314" y="2006658"/>
            <a:ext cx="3385319" cy="3937744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Flèche : droite 3">
            <a:extLst>
              <a:ext uri="{FF2B5EF4-FFF2-40B4-BE49-F238E27FC236}">
                <a16:creationId xmlns:a16="http://schemas.microsoft.com/office/drawing/2014/main" id="{4E65001B-580B-4041-A1CD-107DF088F4F0}"/>
              </a:ext>
            </a:extLst>
          </p:cNvPr>
          <p:cNvSpPr/>
          <p:nvPr/>
        </p:nvSpPr>
        <p:spPr>
          <a:xfrm>
            <a:off x="5373506" y="2347310"/>
            <a:ext cx="723900" cy="24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Flèche : droite 7">
            <a:extLst>
              <a:ext uri="{FF2B5EF4-FFF2-40B4-BE49-F238E27FC236}">
                <a16:creationId xmlns:a16="http://schemas.microsoft.com/office/drawing/2014/main" id="{D7ECDCD8-494B-4866-B780-9ABF1E3FCDFB}"/>
              </a:ext>
            </a:extLst>
          </p:cNvPr>
          <p:cNvSpPr/>
          <p:nvPr/>
        </p:nvSpPr>
        <p:spPr>
          <a:xfrm>
            <a:off x="5373506" y="3231230"/>
            <a:ext cx="723900" cy="2489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8383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50D915C6-CF2B-4498-ADFC-63CCAFC35A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9" name="ZoneTexte 1">
            <a:extLst>
              <a:ext uri="{FF2B5EF4-FFF2-40B4-BE49-F238E27FC236}">
                <a16:creationId xmlns:a16="http://schemas.microsoft.com/office/drawing/2014/main" id="{CA7F0EB9-1331-4244-87A3-402C1AB553A6}"/>
              </a:ext>
            </a:extLst>
          </p:cNvPr>
          <p:cNvSpPr txBox="1"/>
          <p:nvPr/>
        </p:nvSpPr>
        <p:spPr>
          <a:xfrm>
            <a:off x="666550" y="3272699"/>
            <a:ext cx="918634" cy="6547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Web </a:t>
            </a:r>
            <a:endParaRPr lang="fr-FR">
              <a:cs typeface="Calibri" panose="020F0502020204030204"/>
            </a:endParaRPr>
          </a:p>
          <a:p>
            <a:pPr algn="ctr"/>
            <a:r>
              <a:rPr lang="fr-FR"/>
              <a:t>Server</a:t>
            </a:r>
            <a:endParaRPr lang="fr-FR">
              <a:cs typeface="Calibri" panose="020F0502020204030204"/>
            </a:endParaRPr>
          </a:p>
        </p:txBody>
      </p:sp>
      <p:sp>
        <p:nvSpPr>
          <p:cNvPr id="10" name="ZoneTexte 2">
            <a:extLst>
              <a:ext uri="{FF2B5EF4-FFF2-40B4-BE49-F238E27FC236}">
                <a16:creationId xmlns:a16="http://schemas.microsoft.com/office/drawing/2014/main" id="{62A5AC49-E2DB-4865-87B1-85570C713CE7}"/>
              </a:ext>
            </a:extLst>
          </p:cNvPr>
          <p:cNvSpPr txBox="1"/>
          <p:nvPr/>
        </p:nvSpPr>
        <p:spPr>
          <a:xfrm>
            <a:off x="2378356" y="2301224"/>
            <a:ext cx="118110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Database</a:t>
            </a:r>
            <a:endParaRPr lang="fr-FR">
              <a:cs typeface="Calibri"/>
            </a:endParaRPr>
          </a:p>
        </p:txBody>
      </p:sp>
      <p:sp>
        <p:nvSpPr>
          <p:cNvPr id="13" name="ZoneTexte 5">
            <a:extLst>
              <a:ext uri="{FF2B5EF4-FFF2-40B4-BE49-F238E27FC236}">
                <a16:creationId xmlns:a16="http://schemas.microsoft.com/office/drawing/2014/main" id="{2DABECAA-3A73-449A-A857-147DE08699B8}"/>
              </a:ext>
            </a:extLst>
          </p:cNvPr>
          <p:cNvSpPr txBox="1"/>
          <p:nvPr/>
        </p:nvSpPr>
        <p:spPr>
          <a:xfrm>
            <a:off x="4392000" y="3459817"/>
            <a:ext cx="1477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Arduino YUN</a:t>
            </a:r>
          </a:p>
        </p:txBody>
      </p:sp>
      <p:sp>
        <p:nvSpPr>
          <p:cNvPr id="15" name="ZoneTexte 7">
            <a:extLst>
              <a:ext uri="{FF2B5EF4-FFF2-40B4-BE49-F238E27FC236}">
                <a16:creationId xmlns:a16="http://schemas.microsoft.com/office/drawing/2014/main" id="{281A3406-34C3-4F6A-9B6A-0A228451C85A}"/>
              </a:ext>
            </a:extLst>
          </p:cNvPr>
          <p:cNvSpPr txBox="1"/>
          <p:nvPr/>
        </p:nvSpPr>
        <p:spPr>
          <a:xfrm>
            <a:off x="7533096" y="2494322"/>
            <a:ext cx="189389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600" b="1"/>
              <a:t>DHT 11</a:t>
            </a:r>
            <a:endParaRPr lang="en-GB">
              <a:cs typeface="Calibri"/>
            </a:endParaRPr>
          </a:p>
          <a:p>
            <a:pPr algn="ctr"/>
            <a:r>
              <a:rPr lang="en-GB" sz="1600"/>
              <a:t>Temperature &amp;</a:t>
            </a:r>
            <a:endParaRPr lang="en-GB" sz="1600">
              <a:cs typeface="Calibri" panose="020F0502020204030204"/>
            </a:endParaRPr>
          </a:p>
          <a:p>
            <a:pPr algn="ctr"/>
            <a:r>
              <a:rPr lang="en-GB" sz="1600"/>
              <a:t>Humidity sensor</a:t>
            </a:r>
            <a:endParaRPr lang="en-GB" sz="1600">
              <a:cs typeface="Calibri" panose="020F0502020204030204"/>
            </a:endParaRPr>
          </a:p>
        </p:txBody>
      </p:sp>
      <p:sp>
        <p:nvSpPr>
          <p:cNvPr id="17" name="ZoneTexte 9">
            <a:extLst>
              <a:ext uri="{FF2B5EF4-FFF2-40B4-BE49-F238E27FC236}">
                <a16:creationId xmlns:a16="http://schemas.microsoft.com/office/drawing/2014/main" id="{EB46E4D3-290E-475A-BBCC-C996BB113D46}"/>
              </a:ext>
            </a:extLst>
          </p:cNvPr>
          <p:cNvSpPr txBox="1"/>
          <p:nvPr/>
        </p:nvSpPr>
        <p:spPr>
          <a:xfrm>
            <a:off x="7914175" y="3976967"/>
            <a:ext cx="146209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b="1"/>
              <a:t>LDR</a:t>
            </a:r>
          </a:p>
          <a:p>
            <a:r>
              <a:rPr lang="fr-FR"/>
              <a:t>photoresistor</a:t>
            </a:r>
          </a:p>
        </p:txBody>
      </p:sp>
      <p:sp>
        <p:nvSpPr>
          <p:cNvPr id="18" name="ZoneTexte 10">
            <a:extLst>
              <a:ext uri="{FF2B5EF4-FFF2-40B4-BE49-F238E27FC236}">
                <a16:creationId xmlns:a16="http://schemas.microsoft.com/office/drawing/2014/main" id="{2F056C7A-6DF5-441F-A0EF-0AED466A7696}"/>
              </a:ext>
            </a:extLst>
          </p:cNvPr>
          <p:cNvSpPr txBox="1"/>
          <p:nvPr/>
        </p:nvSpPr>
        <p:spPr>
          <a:xfrm>
            <a:off x="2438572" y="3429108"/>
            <a:ext cx="125095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/>
              <a:t>Raspberry</a:t>
            </a:r>
          </a:p>
        </p:txBody>
      </p:sp>
      <p:sp>
        <p:nvSpPr>
          <p:cNvPr id="20" name="ZoneTexte 12">
            <a:extLst>
              <a:ext uri="{FF2B5EF4-FFF2-40B4-BE49-F238E27FC236}">
                <a16:creationId xmlns:a16="http://schemas.microsoft.com/office/drawing/2014/main" id="{3352AD4C-7229-4C1B-921E-E3D834DA56D1}"/>
              </a:ext>
            </a:extLst>
          </p:cNvPr>
          <p:cNvSpPr txBox="1"/>
          <p:nvPr/>
        </p:nvSpPr>
        <p:spPr>
          <a:xfrm>
            <a:off x="10182455" y="1170058"/>
            <a:ext cx="154018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Temperature Conditioning value (Hot &amp; Cold)</a:t>
            </a:r>
            <a:endParaRPr lang="en-GB">
              <a:cs typeface="Calibri"/>
            </a:endParaRPr>
          </a:p>
        </p:txBody>
      </p:sp>
      <p:sp>
        <p:nvSpPr>
          <p:cNvPr id="21" name="ZoneTexte 13">
            <a:extLst>
              <a:ext uri="{FF2B5EF4-FFF2-40B4-BE49-F238E27FC236}">
                <a16:creationId xmlns:a16="http://schemas.microsoft.com/office/drawing/2014/main" id="{79EF61B2-096F-4FEA-9813-29EF8EEB0C86}"/>
              </a:ext>
            </a:extLst>
          </p:cNvPr>
          <p:cNvSpPr txBox="1"/>
          <p:nvPr/>
        </p:nvSpPr>
        <p:spPr>
          <a:xfrm>
            <a:off x="10408698" y="4208336"/>
            <a:ext cx="134141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/>
              <a:t>Light value</a:t>
            </a:r>
          </a:p>
        </p:txBody>
      </p:sp>
      <p:sp>
        <p:nvSpPr>
          <p:cNvPr id="24" name="Rectangle : coins arrondis 23">
            <a:extLst>
              <a:ext uri="{FF2B5EF4-FFF2-40B4-BE49-F238E27FC236}">
                <a16:creationId xmlns:a16="http://schemas.microsoft.com/office/drawing/2014/main" id="{342461CF-8E46-49B9-BE58-C5C5B3106418}"/>
              </a:ext>
            </a:extLst>
          </p:cNvPr>
          <p:cNvSpPr/>
          <p:nvPr/>
        </p:nvSpPr>
        <p:spPr>
          <a:xfrm>
            <a:off x="2142804" y="2131526"/>
            <a:ext cx="1663700" cy="70948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5" name="Rectangle : coins arrondis 24">
            <a:extLst>
              <a:ext uri="{FF2B5EF4-FFF2-40B4-BE49-F238E27FC236}">
                <a16:creationId xmlns:a16="http://schemas.microsoft.com/office/drawing/2014/main" id="{361F9493-9697-42BF-8A79-C39816DE8D57}"/>
              </a:ext>
            </a:extLst>
          </p:cNvPr>
          <p:cNvSpPr/>
          <p:nvPr/>
        </p:nvSpPr>
        <p:spPr>
          <a:xfrm>
            <a:off x="4381066" y="3325059"/>
            <a:ext cx="1398964" cy="6463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6" name="Rectangle : coins arrondis 25">
            <a:extLst>
              <a:ext uri="{FF2B5EF4-FFF2-40B4-BE49-F238E27FC236}">
                <a16:creationId xmlns:a16="http://schemas.microsoft.com/office/drawing/2014/main" id="{1D861BF4-927B-44F8-A59D-F921C89F95F8}"/>
              </a:ext>
            </a:extLst>
          </p:cNvPr>
          <p:cNvSpPr/>
          <p:nvPr/>
        </p:nvSpPr>
        <p:spPr>
          <a:xfrm>
            <a:off x="7699656" y="2458299"/>
            <a:ext cx="1664692" cy="107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29" name="Rectangle : coins arrondis 28">
            <a:extLst>
              <a:ext uri="{FF2B5EF4-FFF2-40B4-BE49-F238E27FC236}">
                <a16:creationId xmlns:a16="http://schemas.microsoft.com/office/drawing/2014/main" id="{7A689AC2-FC16-49FD-BA32-3BEAEFEABA85}"/>
              </a:ext>
            </a:extLst>
          </p:cNvPr>
          <p:cNvSpPr/>
          <p:nvPr/>
        </p:nvSpPr>
        <p:spPr>
          <a:xfrm>
            <a:off x="7731038" y="3921418"/>
            <a:ext cx="1645446" cy="75085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0" name="Rectangle : coins arrondis 29">
            <a:extLst>
              <a:ext uri="{FF2B5EF4-FFF2-40B4-BE49-F238E27FC236}">
                <a16:creationId xmlns:a16="http://schemas.microsoft.com/office/drawing/2014/main" id="{FD2A2C59-4AD0-455B-B392-545DB7FC4B5C}"/>
              </a:ext>
            </a:extLst>
          </p:cNvPr>
          <p:cNvSpPr/>
          <p:nvPr/>
        </p:nvSpPr>
        <p:spPr>
          <a:xfrm>
            <a:off x="2378356" y="3314428"/>
            <a:ext cx="1200603" cy="5712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D031D2F9-CEF1-4D5D-8FC7-178276C0A3FF}"/>
              </a:ext>
            </a:extLst>
          </p:cNvPr>
          <p:cNvSpPr/>
          <p:nvPr/>
        </p:nvSpPr>
        <p:spPr>
          <a:xfrm>
            <a:off x="10286581" y="3937630"/>
            <a:ext cx="1529842" cy="929489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2" name="Flèche : double flèche horizontale 31">
            <a:extLst>
              <a:ext uri="{FF2B5EF4-FFF2-40B4-BE49-F238E27FC236}">
                <a16:creationId xmlns:a16="http://schemas.microsoft.com/office/drawing/2014/main" id="{54E08460-5119-4D19-9872-8BC3DC2B2A00}"/>
              </a:ext>
            </a:extLst>
          </p:cNvPr>
          <p:cNvSpPr/>
          <p:nvPr/>
        </p:nvSpPr>
        <p:spPr>
          <a:xfrm>
            <a:off x="3630739" y="3562486"/>
            <a:ext cx="714430" cy="1809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3" name="Flèche : double flèche horizontale 32">
            <a:extLst>
              <a:ext uri="{FF2B5EF4-FFF2-40B4-BE49-F238E27FC236}">
                <a16:creationId xmlns:a16="http://schemas.microsoft.com/office/drawing/2014/main" id="{1FC560FC-E2F6-4BCF-993A-1F8D96F24EF4}"/>
              </a:ext>
            </a:extLst>
          </p:cNvPr>
          <p:cNvSpPr/>
          <p:nvPr/>
        </p:nvSpPr>
        <p:spPr>
          <a:xfrm>
            <a:off x="1755729" y="3562486"/>
            <a:ext cx="553563" cy="18092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34" name="Flèche : double flèche verticale 33">
            <a:extLst>
              <a:ext uri="{FF2B5EF4-FFF2-40B4-BE49-F238E27FC236}">
                <a16:creationId xmlns:a16="http://schemas.microsoft.com/office/drawing/2014/main" id="{C7DACC53-46EC-45F4-A67F-AE2B6BD04422}"/>
              </a:ext>
            </a:extLst>
          </p:cNvPr>
          <p:cNvSpPr/>
          <p:nvPr/>
        </p:nvSpPr>
        <p:spPr>
          <a:xfrm>
            <a:off x="2922295" y="2892483"/>
            <a:ext cx="147073" cy="36527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3" name="Rectangle : coins arrondis 42">
            <a:extLst>
              <a:ext uri="{FF2B5EF4-FFF2-40B4-BE49-F238E27FC236}">
                <a16:creationId xmlns:a16="http://schemas.microsoft.com/office/drawing/2014/main" id="{CD0A4D63-BDC7-450E-B2DA-866FE122ADFD}"/>
              </a:ext>
            </a:extLst>
          </p:cNvPr>
          <p:cNvSpPr/>
          <p:nvPr/>
        </p:nvSpPr>
        <p:spPr>
          <a:xfrm>
            <a:off x="10155784" y="1172615"/>
            <a:ext cx="1591988" cy="1256897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4" name="Rectangle : coins arrondis 43">
            <a:extLst>
              <a:ext uri="{FF2B5EF4-FFF2-40B4-BE49-F238E27FC236}">
                <a16:creationId xmlns:a16="http://schemas.microsoft.com/office/drawing/2014/main" id="{96D0A4E1-E61E-4F6D-8851-A00A29AC2A09}"/>
              </a:ext>
            </a:extLst>
          </p:cNvPr>
          <p:cNvSpPr/>
          <p:nvPr/>
        </p:nvSpPr>
        <p:spPr>
          <a:xfrm>
            <a:off x="10352057" y="2667332"/>
            <a:ext cx="1398059" cy="998996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5" name="Rectangle : coins arrondis 44">
            <a:extLst>
              <a:ext uri="{FF2B5EF4-FFF2-40B4-BE49-F238E27FC236}">
                <a16:creationId xmlns:a16="http://schemas.microsoft.com/office/drawing/2014/main" id="{D1A264AA-70BE-49C9-856C-A78A4BB22320}"/>
              </a:ext>
            </a:extLst>
          </p:cNvPr>
          <p:cNvSpPr/>
          <p:nvPr/>
        </p:nvSpPr>
        <p:spPr>
          <a:xfrm>
            <a:off x="572406" y="3080687"/>
            <a:ext cx="1122143" cy="1038762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6" name="ZoneTexte 38">
            <a:extLst>
              <a:ext uri="{FF2B5EF4-FFF2-40B4-BE49-F238E27FC236}">
                <a16:creationId xmlns:a16="http://schemas.microsoft.com/office/drawing/2014/main" id="{76F6885C-CAF5-4393-8F1D-DA75FFBB0E96}"/>
              </a:ext>
            </a:extLst>
          </p:cNvPr>
          <p:cNvSpPr txBox="1"/>
          <p:nvPr/>
        </p:nvSpPr>
        <p:spPr>
          <a:xfrm>
            <a:off x="3594842" y="3131705"/>
            <a:ext cx="948267" cy="30777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FR" sz="1400" b="1">
              <a:cs typeface="Calibri"/>
            </a:endParaRPr>
          </a:p>
        </p:txBody>
      </p:sp>
      <p:sp>
        <p:nvSpPr>
          <p:cNvPr id="47" name="ZoneTexte 1">
            <a:extLst>
              <a:ext uri="{FF2B5EF4-FFF2-40B4-BE49-F238E27FC236}">
                <a16:creationId xmlns:a16="http://schemas.microsoft.com/office/drawing/2014/main" id="{E162D77F-71B1-4C0C-90A8-69EE6599FB0E}"/>
              </a:ext>
            </a:extLst>
          </p:cNvPr>
          <p:cNvSpPr txBox="1"/>
          <p:nvPr/>
        </p:nvSpPr>
        <p:spPr>
          <a:xfrm>
            <a:off x="10441737" y="2843664"/>
            <a:ext cx="1226289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/>
              <a:t>Humidify</a:t>
            </a:r>
            <a:endParaRPr lang="en-GB">
              <a:cs typeface="Calibri"/>
            </a:endParaRPr>
          </a:p>
          <a:p>
            <a:pPr algn="ctr"/>
            <a:r>
              <a:rPr lang="en-GB"/>
              <a:t>value</a:t>
            </a:r>
            <a:endParaRPr lang="en-GB">
              <a:cs typeface="Calibri"/>
            </a:endParaRPr>
          </a:p>
        </p:txBody>
      </p:sp>
      <p:sp>
        <p:nvSpPr>
          <p:cNvPr id="2" name="Titre 2">
            <a:extLst>
              <a:ext uri="{FF2B5EF4-FFF2-40B4-BE49-F238E27FC236}">
                <a16:creationId xmlns:a16="http://schemas.microsoft.com/office/drawing/2014/main" id="{50905572-8E12-4178-908C-FCFB67CBC847}"/>
              </a:ext>
            </a:extLst>
          </p:cNvPr>
          <p:cNvSpPr txBox="1">
            <a:spLocks/>
          </p:cNvSpPr>
          <p:nvPr/>
        </p:nvSpPr>
        <p:spPr>
          <a:xfrm>
            <a:off x="546669" y="337128"/>
            <a:ext cx="5034756" cy="1113364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fr-FR" sz="4000" b="1" dirty="0">
                <a:latin typeface="Calibri"/>
                <a:cs typeface="Calibri"/>
              </a:rPr>
              <a:t>How </a:t>
            </a:r>
            <a:r>
              <a:rPr lang="fr-FR" sz="4000" b="1" dirty="0" err="1">
                <a:latin typeface="Calibri"/>
                <a:cs typeface="Calibri"/>
              </a:rPr>
              <a:t>does</a:t>
            </a:r>
            <a:r>
              <a:rPr lang="fr-FR" sz="4000" b="1" dirty="0">
                <a:latin typeface="Calibri"/>
                <a:cs typeface="Calibri"/>
              </a:rPr>
              <a:t> </a:t>
            </a:r>
            <a:r>
              <a:rPr lang="fr-FR" sz="4000" b="1" dirty="0" err="1">
                <a:latin typeface="Calibri"/>
                <a:cs typeface="Calibri"/>
              </a:rPr>
              <a:t>it</a:t>
            </a:r>
            <a:r>
              <a:rPr lang="fr-FR" sz="4000" b="1" dirty="0">
                <a:latin typeface="Calibri"/>
                <a:cs typeface="Calibri"/>
              </a:rPr>
              <a:t> </a:t>
            </a:r>
            <a:r>
              <a:rPr lang="fr-FR" sz="4000" b="1" dirty="0" err="1">
                <a:latin typeface="Calibri"/>
                <a:cs typeface="Calibri"/>
              </a:rPr>
              <a:t>work</a:t>
            </a:r>
            <a:r>
              <a:rPr lang="fr-FR" sz="4000" b="1" dirty="0">
                <a:latin typeface="Calibri"/>
                <a:cs typeface="Calibri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fr-FR" sz="3200" b="1" dirty="0">
                <a:latin typeface="Calibri"/>
                <a:cs typeface="Calibri"/>
              </a:rPr>
              <a:t>General Diagram</a:t>
            </a:r>
            <a:endParaRPr lang="fr-FR" sz="4000" b="1" dirty="0">
              <a:latin typeface="Calibri"/>
              <a:cs typeface="Calibri"/>
            </a:endParaRPr>
          </a:p>
        </p:txBody>
      </p:sp>
      <p:sp>
        <p:nvSpPr>
          <p:cNvPr id="48" name="Flèche : double flèche horizontale 47">
            <a:extLst>
              <a:ext uri="{FF2B5EF4-FFF2-40B4-BE49-F238E27FC236}">
                <a16:creationId xmlns:a16="http://schemas.microsoft.com/office/drawing/2014/main" id="{63411A28-42BC-4096-8CC3-B2373DC33F76}"/>
              </a:ext>
            </a:extLst>
          </p:cNvPr>
          <p:cNvSpPr/>
          <p:nvPr/>
        </p:nvSpPr>
        <p:spPr>
          <a:xfrm rot="19140000">
            <a:off x="1605087" y="2776503"/>
            <a:ext cx="553563" cy="2491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4" name="Flèche : gauche 3">
            <a:extLst>
              <a:ext uri="{FF2B5EF4-FFF2-40B4-BE49-F238E27FC236}">
                <a16:creationId xmlns:a16="http://schemas.microsoft.com/office/drawing/2014/main" id="{359B2A07-A55A-477B-A398-E392AF2EAC7C}"/>
              </a:ext>
            </a:extLst>
          </p:cNvPr>
          <p:cNvSpPr/>
          <p:nvPr/>
        </p:nvSpPr>
        <p:spPr>
          <a:xfrm>
            <a:off x="9406417" y="2939881"/>
            <a:ext cx="751170" cy="249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Flèche : gauche 34">
            <a:extLst>
              <a:ext uri="{FF2B5EF4-FFF2-40B4-BE49-F238E27FC236}">
                <a16:creationId xmlns:a16="http://schemas.microsoft.com/office/drawing/2014/main" id="{D13371F0-529C-435E-83A1-8F60FD2780BB}"/>
              </a:ext>
            </a:extLst>
          </p:cNvPr>
          <p:cNvSpPr/>
          <p:nvPr/>
        </p:nvSpPr>
        <p:spPr>
          <a:xfrm rot="19318977">
            <a:off x="9216788" y="2059256"/>
            <a:ext cx="845690" cy="2600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Flèche : gauche 37">
            <a:extLst>
              <a:ext uri="{FF2B5EF4-FFF2-40B4-BE49-F238E27FC236}">
                <a16:creationId xmlns:a16="http://schemas.microsoft.com/office/drawing/2014/main" id="{399FBBFF-6359-4B35-A19E-7D1E166A55E7}"/>
              </a:ext>
            </a:extLst>
          </p:cNvPr>
          <p:cNvSpPr/>
          <p:nvPr/>
        </p:nvSpPr>
        <p:spPr>
          <a:xfrm>
            <a:off x="9379556" y="4178132"/>
            <a:ext cx="751170" cy="24955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Flèche : gauche 38">
            <a:extLst>
              <a:ext uri="{FF2B5EF4-FFF2-40B4-BE49-F238E27FC236}">
                <a16:creationId xmlns:a16="http://schemas.microsoft.com/office/drawing/2014/main" id="{DC758FA5-AE01-41DB-B776-08686AF99D0A}"/>
              </a:ext>
            </a:extLst>
          </p:cNvPr>
          <p:cNvSpPr/>
          <p:nvPr/>
        </p:nvSpPr>
        <p:spPr>
          <a:xfrm rot="19318977">
            <a:off x="5645467" y="3011328"/>
            <a:ext cx="494389" cy="273055"/>
          </a:xfrm>
          <a:prstGeom prst="leftArrow">
            <a:avLst>
              <a:gd name="adj1" fmla="val 512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2" name="Flèche : gauche 41">
            <a:extLst>
              <a:ext uri="{FF2B5EF4-FFF2-40B4-BE49-F238E27FC236}">
                <a16:creationId xmlns:a16="http://schemas.microsoft.com/office/drawing/2014/main" id="{67CD518C-1CEA-41CC-9462-FB63F11A9B9C}"/>
              </a:ext>
            </a:extLst>
          </p:cNvPr>
          <p:cNvSpPr/>
          <p:nvPr/>
        </p:nvSpPr>
        <p:spPr>
          <a:xfrm rot="1738965">
            <a:off x="5782556" y="4005073"/>
            <a:ext cx="604096" cy="270693"/>
          </a:xfrm>
          <a:prstGeom prst="leftArrow">
            <a:avLst>
              <a:gd name="adj1" fmla="val 512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 : coins arrondis 49">
            <a:extLst>
              <a:ext uri="{FF2B5EF4-FFF2-40B4-BE49-F238E27FC236}">
                <a16:creationId xmlns:a16="http://schemas.microsoft.com/office/drawing/2014/main" id="{9780A005-CBB5-472A-8924-A3B68EBC1205}"/>
              </a:ext>
            </a:extLst>
          </p:cNvPr>
          <p:cNvSpPr/>
          <p:nvPr/>
        </p:nvSpPr>
        <p:spPr>
          <a:xfrm>
            <a:off x="4047327" y="4613574"/>
            <a:ext cx="2122614" cy="1038762"/>
          </a:xfrm>
          <a:prstGeom prst="roundRect">
            <a:avLst/>
          </a:prstGeom>
          <a:noFill/>
          <a:ln>
            <a:solidFill>
              <a:schemeClr val="accent6"/>
            </a:solidFill>
          </a:ln>
          <a:effectLst>
            <a:glow rad="101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17ADEA-297D-4B1A-845D-E6E3339277E6}"/>
              </a:ext>
            </a:extLst>
          </p:cNvPr>
          <p:cNvSpPr txBox="1"/>
          <p:nvPr/>
        </p:nvSpPr>
        <p:spPr>
          <a:xfrm>
            <a:off x="4121858" y="4805246"/>
            <a:ext cx="210312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/>
              <a:t>Heater, humidifier and light Regulation</a:t>
            </a:r>
            <a:endParaRPr lang="en-GB">
              <a:cs typeface="Calibri"/>
            </a:endParaRPr>
          </a:p>
        </p:txBody>
      </p:sp>
      <p:sp>
        <p:nvSpPr>
          <p:cNvPr id="51" name="Flèche : gauche 50">
            <a:extLst>
              <a:ext uri="{FF2B5EF4-FFF2-40B4-BE49-F238E27FC236}">
                <a16:creationId xmlns:a16="http://schemas.microsoft.com/office/drawing/2014/main" id="{8D6AB41B-46BB-40D9-BF84-D61D2A492766}"/>
              </a:ext>
            </a:extLst>
          </p:cNvPr>
          <p:cNvSpPr/>
          <p:nvPr/>
        </p:nvSpPr>
        <p:spPr>
          <a:xfrm rot="16200000">
            <a:off x="4851553" y="4131961"/>
            <a:ext cx="494389" cy="273055"/>
          </a:xfrm>
          <a:prstGeom prst="leftArrow">
            <a:avLst>
              <a:gd name="adj1" fmla="val 51224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CA56FBFD-B513-4899-AEEB-1A61CB1784FB}"/>
              </a:ext>
            </a:extLst>
          </p:cNvPr>
          <p:cNvSpPr/>
          <p:nvPr/>
        </p:nvSpPr>
        <p:spPr>
          <a:xfrm>
            <a:off x="6096000" y="2678722"/>
            <a:ext cx="914400" cy="644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ADC</a:t>
            </a:r>
            <a:endParaRPr lang="fr-FR"/>
          </a:p>
        </p:txBody>
      </p:sp>
      <p:sp>
        <p:nvSpPr>
          <p:cNvPr id="37" name="Rectangle : coins arrondis 36">
            <a:extLst>
              <a:ext uri="{FF2B5EF4-FFF2-40B4-BE49-F238E27FC236}">
                <a16:creationId xmlns:a16="http://schemas.microsoft.com/office/drawing/2014/main" id="{E45B2543-0550-4BCB-B243-D0021E72207A}"/>
              </a:ext>
            </a:extLst>
          </p:cNvPr>
          <p:cNvSpPr/>
          <p:nvPr/>
        </p:nvSpPr>
        <p:spPr>
          <a:xfrm>
            <a:off x="6166338" y="3921368"/>
            <a:ext cx="914400" cy="6447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>
                <a:cs typeface="Calibri"/>
              </a:rPr>
              <a:t>PWM</a:t>
            </a:r>
            <a:endParaRPr lang="fr-FR"/>
          </a:p>
        </p:txBody>
      </p:sp>
      <p:sp>
        <p:nvSpPr>
          <p:cNvPr id="8" name="Flèche : gauche 7">
            <a:extLst>
              <a:ext uri="{FF2B5EF4-FFF2-40B4-BE49-F238E27FC236}">
                <a16:creationId xmlns:a16="http://schemas.microsoft.com/office/drawing/2014/main" id="{1AE2150A-49BA-4F1A-8BE6-8169EB9891D4}"/>
              </a:ext>
            </a:extLst>
          </p:cNvPr>
          <p:cNvSpPr/>
          <p:nvPr/>
        </p:nvSpPr>
        <p:spPr>
          <a:xfrm>
            <a:off x="7015762" y="2825466"/>
            <a:ext cx="656492" cy="3282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Flèche : gauche 39">
            <a:extLst>
              <a:ext uri="{FF2B5EF4-FFF2-40B4-BE49-F238E27FC236}">
                <a16:creationId xmlns:a16="http://schemas.microsoft.com/office/drawing/2014/main" id="{DE27560A-685B-43E5-9CF8-DC1C2FCBE5DD}"/>
              </a:ext>
            </a:extLst>
          </p:cNvPr>
          <p:cNvSpPr/>
          <p:nvPr/>
        </p:nvSpPr>
        <p:spPr>
          <a:xfrm>
            <a:off x="7086100" y="4126727"/>
            <a:ext cx="656492" cy="328246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3437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E42037A4-08AC-4038-82C2-8CE067E6A27D}"/>
              </a:ext>
            </a:extLst>
          </p:cNvPr>
          <p:cNvSpPr txBox="1"/>
          <p:nvPr/>
        </p:nvSpPr>
        <p:spPr>
          <a:xfrm>
            <a:off x="547432" y="299956"/>
            <a:ext cx="8941557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How </a:t>
            </a:r>
            <a:r>
              <a:rPr lang="fr-F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does</a:t>
            </a:r>
            <a:r>
              <a:rPr lang="fr-FR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fr-F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it</a:t>
            </a:r>
            <a:r>
              <a:rPr lang="fr-FR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</a:t>
            </a:r>
            <a:r>
              <a:rPr lang="fr-FR" sz="40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work</a:t>
            </a:r>
            <a:r>
              <a:rPr lang="fr-FR" sz="40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?</a:t>
            </a:r>
          </a:p>
          <a:p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General </a:t>
            </a:r>
            <a:r>
              <a:rPr lang="fr-FR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Sensor</a:t>
            </a:r>
            <a:r>
              <a:rPr lang="fr-FR" sz="3200" b="1" dirty="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 Control</a:t>
            </a:r>
            <a:endParaRPr lang="fr-F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4DA2DB7F-C730-4BA8-9543-79CE1C112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32E51A2-40F4-4ECF-BD52-A8B53B4039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150" y="1447800"/>
            <a:ext cx="90297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3292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7CEE10E-1BC8-4E9A-8697-78ECEE25E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3F4CF551-079F-4EA2-B150-C4E7E6BFA498}"/>
              </a:ext>
            </a:extLst>
          </p:cNvPr>
          <p:cNvSpPr txBox="1">
            <a:spLocks/>
          </p:cNvSpPr>
          <p:nvPr/>
        </p:nvSpPr>
        <p:spPr>
          <a:xfrm>
            <a:off x="911269" y="547602"/>
            <a:ext cx="10113645" cy="1064381"/>
          </a:xfrm>
          <a:prstGeom prst="rect">
            <a:avLst/>
          </a:prstGeom>
        </p:spPr>
        <p:txBody>
          <a:bodyPr anchor="t"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b="1" err="1">
                <a:latin typeface="+mn-lt"/>
              </a:rPr>
              <a:t>Features</a:t>
            </a:r>
            <a:r>
              <a:rPr lang="fr-FR" sz="4000" b="1">
                <a:latin typeface="+mn-lt"/>
                <a:cs typeface="Calibri"/>
              </a:rPr>
              <a:t> </a:t>
            </a:r>
            <a:endParaRPr lang="fr-FR" sz="3200" b="1">
              <a:latin typeface="+mn-lt"/>
              <a:cs typeface="Calibri"/>
            </a:endParaRPr>
          </a:p>
          <a:p>
            <a:r>
              <a:rPr lang="fr-FR" sz="3200" b="1" err="1">
                <a:latin typeface="Calibri"/>
                <a:cs typeface="Calibri"/>
              </a:rPr>
              <a:t>Sensor</a:t>
            </a:r>
            <a:r>
              <a:rPr lang="fr-FR" sz="3200" b="1">
                <a:latin typeface="Calibri"/>
                <a:cs typeface="Calibri"/>
              </a:rPr>
              <a:t> </a:t>
            </a:r>
            <a:r>
              <a:rPr lang="fr-FR" sz="3200" b="1" err="1">
                <a:latin typeface="Calibri"/>
                <a:cs typeface="Calibri"/>
              </a:rPr>
              <a:t>tools</a:t>
            </a:r>
            <a:endParaRPr lang="fr-FR" sz="3200" b="1">
              <a:latin typeface="Calibri"/>
              <a:cs typeface="Calibri"/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D16A4CE-D9D9-436F-A23E-BD51ACF4671A}"/>
              </a:ext>
            </a:extLst>
          </p:cNvPr>
          <p:cNvSpPr txBox="1"/>
          <p:nvPr/>
        </p:nvSpPr>
        <p:spPr>
          <a:xfrm>
            <a:off x="1281813" y="3996573"/>
            <a:ext cx="3252247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2400" b="1"/>
              <a:t>DHT11</a:t>
            </a:r>
            <a:r>
              <a:rPr lang="fr-FR"/>
              <a:t> </a:t>
            </a:r>
          </a:p>
          <a:p>
            <a:pPr algn="ctr"/>
            <a:r>
              <a:rPr lang="fr-FR">
                <a:cs typeface="Calibri"/>
              </a:rPr>
              <a:t>Humidity + </a:t>
            </a:r>
            <a:r>
              <a:rPr lang="fr-FR" err="1">
                <a:cs typeface="Calibri"/>
              </a:rPr>
              <a:t>Temperature</a:t>
            </a:r>
            <a:r>
              <a:rPr lang="fr-FR">
                <a:cs typeface="Calibri"/>
              </a:rPr>
              <a:t>  </a:t>
            </a:r>
            <a:r>
              <a:rPr lang="fr-FR" err="1">
                <a:cs typeface="Calibri"/>
              </a:rPr>
              <a:t>sens</a:t>
            </a:r>
            <a:r>
              <a:rPr lang="fr-FR" err="1"/>
              <a:t>ors</a:t>
            </a:r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5B07E72-9E2C-46B3-9B10-00A6E169247F}"/>
              </a:ext>
            </a:extLst>
          </p:cNvPr>
          <p:cNvSpPr txBox="1"/>
          <p:nvPr/>
        </p:nvSpPr>
        <p:spPr>
          <a:xfrm>
            <a:off x="5886147" y="3996573"/>
            <a:ext cx="1498861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fr-FR" sz="2400" b="1">
                <a:cs typeface="Calibri"/>
              </a:rPr>
              <a:t>LDR</a:t>
            </a:r>
            <a:endParaRPr lang="fr-FR" sz="2400" b="1"/>
          </a:p>
          <a:p>
            <a:r>
              <a:rPr lang="fr-FR">
                <a:cs typeface="Calibri"/>
              </a:rPr>
              <a:t>Light </a:t>
            </a:r>
            <a:r>
              <a:rPr lang="fr-FR" err="1">
                <a:cs typeface="Calibri"/>
              </a:rPr>
              <a:t>Sensor</a:t>
            </a:r>
            <a:endParaRPr lang="fr-FR">
              <a:cs typeface="Calibri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DBC7DCB-1133-489B-AD5C-39ED2B630856}"/>
              </a:ext>
            </a:extLst>
          </p:cNvPr>
          <p:cNvSpPr txBox="1"/>
          <p:nvPr/>
        </p:nvSpPr>
        <p:spPr>
          <a:xfrm>
            <a:off x="8737095" y="3996573"/>
            <a:ext cx="2581374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fr-FR" sz="2400" b="1"/>
              <a:t>WEB SERVER</a:t>
            </a:r>
          </a:p>
          <a:p>
            <a:r>
              <a:rPr lang="fr-FR" err="1">
                <a:cs typeface="Calibri"/>
              </a:rPr>
              <a:t>Database</a:t>
            </a:r>
            <a:r>
              <a:rPr lang="fr-FR">
                <a:cs typeface="Calibri"/>
              </a:rPr>
              <a:t> &amp; Monitoring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4D4C1CA-D27F-4195-8C92-B2A5A0435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22" y="2167769"/>
            <a:ext cx="2017064" cy="182880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A300B45-A3F3-4CB8-BE23-8090E39B1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64" t="9149" b="10017"/>
          <a:stretch/>
        </p:blipFill>
        <p:spPr>
          <a:xfrm>
            <a:off x="5959533" y="2517129"/>
            <a:ext cx="1352088" cy="147944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CDF98EC-5718-4E3C-B68A-B3CC38282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2635" y="2507070"/>
            <a:ext cx="1352088" cy="1492243"/>
          </a:xfrm>
          <a:prstGeom prst="rect">
            <a:avLst/>
          </a:prstGeom>
        </p:spPr>
      </p:pic>
      <p:pic>
        <p:nvPicPr>
          <p:cNvPr id="10" name="Image 10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35DA89A4-BDE2-4C1D-AF57-F689071E4B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8822" y="3718524"/>
            <a:ext cx="594325" cy="646443"/>
          </a:xfrm>
          <a:prstGeom prst="rect">
            <a:avLst/>
          </a:prstGeom>
        </p:spPr>
      </p:pic>
      <p:pic>
        <p:nvPicPr>
          <p:cNvPr id="12" name="Image 12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4AFE6A2E-0901-40DC-A8E5-A515B1510C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8175" y="3744942"/>
            <a:ext cx="778714" cy="721564"/>
          </a:xfrm>
          <a:prstGeom prst="rect">
            <a:avLst/>
          </a:prstGeom>
        </p:spPr>
      </p:pic>
      <p:pic>
        <p:nvPicPr>
          <p:cNvPr id="14" name="Image 14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39B8C9FE-948E-4A68-9F94-5C6A7C8082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68162" y="3791250"/>
            <a:ext cx="735761" cy="654529"/>
          </a:xfrm>
          <a:prstGeom prst="rect">
            <a:avLst/>
          </a:prstGeom>
        </p:spPr>
      </p:pic>
      <p:pic>
        <p:nvPicPr>
          <p:cNvPr id="21" name="Image 21" descr="Une image contenant dessin&#10;&#10;Description générée avec un niveau de confiance très élevé">
            <a:extLst>
              <a:ext uri="{FF2B5EF4-FFF2-40B4-BE49-F238E27FC236}">
                <a16:creationId xmlns:a16="http://schemas.microsoft.com/office/drawing/2014/main" id="{A2467F73-E707-4EB1-AF93-002EC8A71B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7499" y="3494775"/>
            <a:ext cx="1046133" cy="87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2033"/>
      </p:ext>
    </p:extLst>
  </p:cSld>
  <p:clrMapOvr>
    <a:masterClrMapping/>
  </p:clrMapOvr>
</p:sld>
</file>

<file path=ppt/theme/theme1.xml><?xml version="1.0" encoding="utf-8"?>
<a:theme xmlns:a="http://schemas.openxmlformats.org/drawingml/2006/main" name="Rétrospective">
  <a:themeElements>
    <a:clrScheme name="Rétrospective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étrospectiv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B8D0A23A279F4C8CC536E15C831A95" ma:contentTypeVersion="5" ma:contentTypeDescription="Crée un document." ma:contentTypeScope="" ma:versionID="1718f14436ad65b5e961508cfb8b2171">
  <xsd:schema xmlns:xsd="http://www.w3.org/2001/XMLSchema" xmlns:xs="http://www.w3.org/2001/XMLSchema" xmlns:p="http://schemas.microsoft.com/office/2006/metadata/properties" xmlns:ns2="a7d8b93d-fe75-454c-bb7a-2ec3d262577d" targetNamespace="http://schemas.microsoft.com/office/2006/metadata/properties" ma:root="true" ma:fieldsID="2304fcb14f48bdf542019b8f4e7e821b" ns2:_="">
    <xsd:import namespace="a7d8b93d-fe75-454c-bb7a-2ec3d262577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d8b93d-fe75-454c-bb7a-2ec3d262577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B767C0E-6686-4332-AF46-A341937B951F}">
  <ds:schemaRefs>
    <ds:schemaRef ds:uri="http://schemas.microsoft.com/office/2006/metadata/properties"/>
    <ds:schemaRef ds:uri="http://schemas.microsoft.com/office/2006/documentManagement/types"/>
    <ds:schemaRef ds:uri="a7d8b93d-fe75-454c-bb7a-2ec3d262577d"/>
    <ds:schemaRef ds:uri="http://purl.org/dc/elements/1.1/"/>
    <ds:schemaRef ds:uri="http://purl.org/dc/dcmitype/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A507FA8B-50FB-4749-96D8-8E7F61BB3A27}">
  <ds:schemaRefs>
    <ds:schemaRef ds:uri="a7d8b93d-fe75-454c-bb7a-2ec3d262577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322ECAE-B1A4-4F96-930E-1B7322D8B75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Grand écran</PresentationFormat>
  <Paragraphs>137</Paragraphs>
  <Slides>19</Slides>
  <Notes>1</Notes>
  <HiddenSlides>2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Rétrospective</vt:lpstr>
      <vt:lpstr>Présentation PowerPoint</vt:lpstr>
      <vt:lpstr>Présentation PowerPoint</vt:lpstr>
      <vt:lpstr>Green House Actual Problem</vt:lpstr>
      <vt:lpstr>Présentation PowerPoint</vt:lpstr>
      <vt:lpstr>Présentation PowerPoint</vt:lpstr>
      <vt:lpstr>Demonstration  Global system 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marie willem</dc:creator>
  <cp:lastModifiedBy>Marie WILLEM</cp:lastModifiedBy>
  <cp:revision>2</cp:revision>
  <dcterms:created xsi:type="dcterms:W3CDTF">2019-12-17T16:51:59Z</dcterms:created>
  <dcterms:modified xsi:type="dcterms:W3CDTF">2020-01-04T16:18:26Z</dcterms:modified>
</cp:coreProperties>
</file>